
<file path=[Content_Types].xml><?xml version="1.0" encoding="utf-8"?>
<Types xmlns="http://schemas.openxmlformats.org/package/2006/content-types">
  <Default Extension="Default" ContentType="image/png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379" r:id="rId2"/>
    <p:sldId id="377" r:id="rId3"/>
    <p:sldId id="256" r:id="rId4"/>
    <p:sldId id="387" r:id="rId5"/>
    <p:sldId id="393" r:id="rId6"/>
    <p:sldId id="394" r:id="rId7"/>
    <p:sldId id="395" r:id="rId8"/>
    <p:sldId id="381" r:id="rId9"/>
    <p:sldId id="388" r:id="rId10"/>
    <p:sldId id="398" r:id="rId11"/>
    <p:sldId id="397" r:id="rId12"/>
    <p:sldId id="399" r:id="rId13"/>
    <p:sldId id="400" r:id="rId14"/>
    <p:sldId id="401" r:id="rId15"/>
    <p:sldId id="402" r:id="rId16"/>
    <p:sldId id="403" r:id="rId17"/>
    <p:sldId id="404" r:id="rId18"/>
    <p:sldId id="405" r:id="rId19"/>
    <p:sldId id="406" r:id="rId20"/>
    <p:sldId id="407" r:id="rId21"/>
    <p:sldId id="408" r:id="rId22"/>
    <p:sldId id="409" r:id="rId23"/>
    <p:sldId id="410" r:id="rId24"/>
    <p:sldId id="411" r:id="rId25"/>
    <p:sldId id="412" r:id="rId26"/>
    <p:sldId id="413" r:id="rId27"/>
    <p:sldId id="414" r:id="rId28"/>
    <p:sldId id="415" r:id="rId29"/>
    <p:sldId id="416" r:id="rId30"/>
    <p:sldId id="417" r:id="rId31"/>
    <p:sldId id="384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8D4E"/>
    <a:srgbClr val="EB7447"/>
    <a:srgbClr val="333F50"/>
    <a:srgbClr val="1F4E79"/>
    <a:srgbClr val="C23A3E"/>
    <a:srgbClr val="95CE50"/>
    <a:srgbClr val="FFFF66"/>
    <a:srgbClr val="E05840"/>
    <a:srgbClr val="F16813"/>
    <a:srgbClr val="F276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173" autoAdjust="0"/>
    <p:restoredTop sz="94660"/>
  </p:normalViewPr>
  <p:slideViewPr>
    <p:cSldViewPr snapToGrid="0">
      <p:cViewPr varScale="1">
        <p:scale>
          <a:sx n="81" d="100"/>
          <a:sy n="81" d="100"/>
        </p:scale>
        <p:origin x="883" y="5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35B431-FD38-4ECD-8F04-BCEA06B9D5AC}" type="datetimeFigureOut">
              <a:rPr lang="en-US" smtClean="0"/>
              <a:t>4/29/2022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83C6ED-FA02-4566-864B-28E6B5B90E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1558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83C6ED-FA02-4566-864B-28E6B5B90E6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8831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21F8D-CB9D-4B64-92CE-EEF25D6030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39E399-8100-4D9D-B2BA-254908251D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BB4BB9-2167-4718-98CE-42DFE0166A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4492C-D71D-442C-A857-C3F8B3E45D06}" type="datetimeFigureOut">
              <a:rPr lang="en-US" smtClean="0"/>
              <a:t>4/29/2022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61994D-2ADD-4956-9746-D054A78DCE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F200B8-E9A9-4A01-9746-FCF8B282F1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5D1A2-2C29-4ACD-9969-9FCB7CD312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9595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799911-E4B1-4774-A064-691D98F110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1DD6237-A1DD-49F3-BCD6-4362E513FD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FF478B-3086-49D6-9CF1-8D9F22557C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4492C-D71D-442C-A857-C3F8B3E45D06}" type="datetimeFigureOut">
              <a:rPr lang="en-US" smtClean="0"/>
              <a:t>4/29/2022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37A8F6-0D54-4649-AD32-912B0E2ED2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295FFD-04AF-41EE-8C56-E250ED0CF9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5D1A2-2C29-4ACD-9969-9FCB7CD312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4239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B9C2F8D-328E-47F4-994E-5DC3349E821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62A7E19-C1D8-4038-804A-C319464C75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3ED9E8-A427-4893-9A78-3A70960B69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4492C-D71D-442C-A857-C3F8B3E45D06}" type="datetimeFigureOut">
              <a:rPr lang="en-US" smtClean="0"/>
              <a:t>4/29/2022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58CD3E-6639-4C22-86DD-CACB0D2191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A0C522-B8C1-4897-8930-DD49F0256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5D1A2-2C29-4ACD-9969-9FCB7CD312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7433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rush Photo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42BED5A-F420-4478-A4D8-CE28AD4C301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9823" y="838731"/>
            <a:ext cx="5167096" cy="5180538"/>
          </a:xfrm>
          <a:custGeom>
            <a:avLst/>
            <a:gdLst>
              <a:gd name="connsiteX0" fmla="*/ 3907350 w 5167096"/>
              <a:gd name="connsiteY0" fmla="*/ 4902967 h 5180538"/>
              <a:gd name="connsiteX1" fmla="*/ 3971404 w 5167096"/>
              <a:gd name="connsiteY1" fmla="*/ 4902967 h 5180538"/>
              <a:gd name="connsiteX2" fmla="*/ 3971404 w 5167096"/>
              <a:gd name="connsiteY2" fmla="*/ 4924319 h 5180538"/>
              <a:gd name="connsiteX3" fmla="*/ 3907350 w 5167096"/>
              <a:gd name="connsiteY3" fmla="*/ 4924319 h 5180538"/>
              <a:gd name="connsiteX4" fmla="*/ 2015062 w 5167096"/>
              <a:gd name="connsiteY4" fmla="*/ 99 h 5180538"/>
              <a:gd name="connsiteX5" fmla="*/ 2156516 w 5167096"/>
              <a:gd name="connsiteY5" fmla="*/ 66821 h 5180538"/>
              <a:gd name="connsiteX6" fmla="*/ 2348680 w 5167096"/>
              <a:gd name="connsiteY6" fmla="*/ 152228 h 5180538"/>
              <a:gd name="connsiteX7" fmla="*/ 2690307 w 5167096"/>
              <a:gd name="connsiteY7" fmla="*/ 152228 h 5180538"/>
              <a:gd name="connsiteX8" fmla="*/ 2786389 w 5167096"/>
              <a:gd name="connsiteY8" fmla="*/ 162904 h 5180538"/>
              <a:gd name="connsiteX9" fmla="*/ 2882471 w 5167096"/>
              <a:gd name="connsiteY9" fmla="*/ 168242 h 5180538"/>
              <a:gd name="connsiteX10" fmla="*/ 2978553 w 5167096"/>
              <a:gd name="connsiteY10" fmla="*/ 162904 h 5180538"/>
              <a:gd name="connsiteX11" fmla="*/ 3181394 w 5167096"/>
              <a:gd name="connsiteY11" fmla="*/ 146890 h 5180538"/>
              <a:gd name="connsiteX12" fmla="*/ 3373559 w 5167096"/>
              <a:gd name="connsiteY12" fmla="*/ 173580 h 5180538"/>
              <a:gd name="connsiteX13" fmla="*/ 3528358 w 5167096"/>
              <a:gd name="connsiteY13" fmla="*/ 184255 h 5180538"/>
              <a:gd name="connsiteX14" fmla="*/ 3683157 w 5167096"/>
              <a:gd name="connsiteY14" fmla="*/ 205607 h 5180538"/>
              <a:gd name="connsiteX15" fmla="*/ 3896674 w 5167096"/>
              <a:gd name="connsiteY15" fmla="*/ 269662 h 5180538"/>
              <a:gd name="connsiteX16" fmla="*/ 4056811 w 5167096"/>
              <a:gd name="connsiteY16" fmla="*/ 323041 h 5180538"/>
              <a:gd name="connsiteX17" fmla="*/ 4216948 w 5167096"/>
              <a:gd name="connsiteY17" fmla="*/ 387096 h 5180538"/>
              <a:gd name="connsiteX18" fmla="*/ 4227624 w 5167096"/>
              <a:gd name="connsiteY18" fmla="*/ 397772 h 5180538"/>
              <a:gd name="connsiteX19" fmla="*/ 4446479 w 5167096"/>
              <a:gd name="connsiteY19" fmla="*/ 541895 h 5180538"/>
              <a:gd name="connsiteX20" fmla="*/ 4665333 w 5167096"/>
              <a:gd name="connsiteY20" fmla="*/ 696695 h 5180538"/>
              <a:gd name="connsiteX21" fmla="*/ 4884187 w 5167096"/>
              <a:gd name="connsiteY21" fmla="*/ 936901 h 5180538"/>
              <a:gd name="connsiteX22" fmla="*/ 5049662 w 5167096"/>
              <a:gd name="connsiteY22" fmla="*/ 1219810 h 5180538"/>
              <a:gd name="connsiteX23" fmla="*/ 5081690 w 5167096"/>
              <a:gd name="connsiteY23" fmla="*/ 1273189 h 5180538"/>
              <a:gd name="connsiteX24" fmla="*/ 5092366 w 5167096"/>
              <a:gd name="connsiteY24" fmla="*/ 1294541 h 5180538"/>
              <a:gd name="connsiteX25" fmla="*/ 5103041 w 5167096"/>
              <a:gd name="connsiteY25" fmla="*/ 1326568 h 5180538"/>
              <a:gd name="connsiteX26" fmla="*/ 5060338 w 5167096"/>
              <a:gd name="connsiteY26" fmla="*/ 1433326 h 5180538"/>
              <a:gd name="connsiteX27" fmla="*/ 5092366 w 5167096"/>
              <a:gd name="connsiteY27" fmla="*/ 1540084 h 5180538"/>
              <a:gd name="connsiteX28" fmla="*/ 5124393 w 5167096"/>
              <a:gd name="connsiteY28" fmla="*/ 1646843 h 5180538"/>
              <a:gd name="connsiteX29" fmla="*/ 5167096 w 5167096"/>
              <a:gd name="connsiteY29" fmla="*/ 1710897 h 5180538"/>
              <a:gd name="connsiteX30" fmla="*/ 5156420 w 5167096"/>
              <a:gd name="connsiteY30" fmla="*/ 1716235 h 5180538"/>
              <a:gd name="connsiteX31" fmla="*/ 5145745 w 5167096"/>
              <a:gd name="connsiteY31" fmla="*/ 1721573 h 5180538"/>
              <a:gd name="connsiteX32" fmla="*/ 5124393 w 5167096"/>
              <a:gd name="connsiteY32" fmla="*/ 1689546 h 5180538"/>
              <a:gd name="connsiteX33" fmla="*/ 5103041 w 5167096"/>
              <a:gd name="connsiteY33" fmla="*/ 1657518 h 5180538"/>
              <a:gd name="connsiteX34" fmla="*/ 5060338 w 5167096"/>
              <a:gd name="connsiteY34" fmla="*/ 1604139 h 5180538"/>
              <a:gd name="connsiteX35" fmla="*/ 5017635 w 5167096"/>
              <a:gd name="connsiteY35" fmla="*/ 1540084 h 5180538"/>
              <a:gd name="connsiteX36" fmla="*/ 4996283 w 5167096"/>
              <a:gd name="connsiteY36" fmla="*/ 1465354 h 5180538"/>
              <a:gd name="connsiteX37" fmla="*/ 4996283 w 5167096"/>
              <a:gd name="connsiteY37" fmla="*/ 1385285 h 5180538"/>
              <a:gd name="connsiteX38" fmla="*/ 4953580 w 5167096"/>
              <a:gd name="connsiteY38" fmla="*/ 1315892 h 5180538"/>
              <a:gd name="connsiteX39" fmla="*/ 4921552 w 5167096"/>
              <a:gd name="connsiteY39" fmla="*/ 1454678 h 5180538"/>
              <a:gd name="connsiteX40" fmla="*/ 4990945 w 5167096"/>
              <a:gd name="connsiteY40" fmla="*/ 1598801 h 5180538"/>
              <a:gd name="connsiteX41" fmla="*/ 5038986 w 5167096"/>
              <a:gd name="connsiteY41" fmla="*/ 1753601 h 5180538"/>
              <a:gd name="connsiteX42" fmla="*/ 5038986 w 5167096"/>
              <a:gd name="connsiteY42" fmla="*/ 1860359 h 5180538"/>
              <a:gd name="connsiteX43" fmla="*/ 5049662 w 5167096"/>
              <a:gd name="connsiteY43" fmla="*/ 1967117 h 5180538"/>
              <a:gd name="connsiteX44" fmla="*/ 5049662 w 5167096"/>
              <a:gd name="connsiteY44" fmla="*/ 2116578 h 5180538"/>
              <a:gd name="connsiteX45" fmla="*/ 5049662 w 5167096"/>
              <a:gd name="connsiteY45" fmla="*/ 2137930 h 5180538"/>
              <a:gd name="connsiteX46" fmla="*/ 5060338 w 5167096"/>
              <a:gd name="connsiteY46" fmla="*/ 2159282 h 5180538"/>
              <a:gd name="connsiteX47" fmla="*/ 5060338 w 5167096"/>
              <a:gd name="connsiteY47" fmla="*/ 2362122 h 5180538"/>
              <a:gd name="connsiteX48" fmla="*/ 5065676 w 5167096"/>
              <a:gd name="connsiteY48" fmla="*/ 2495570 h 5180538"/>
              <a:gd name="connsiteX49" fmla="*/ 5071014 w 5167096"/>
              <a:gd name="connsiteY49" fmla="*/ 2629018 h 5180538"/>
              <a:gd name="connsiteX50" fmla="*/ 5060338 w 5167096"/>
              <a:gd name="connsiteY50" fmla="*/ 2826520 h 5180538"/>
              <a:gd name="connsiteX51" fmla="*/ 5049662 w 5167096"/>
              <a:gd name="connsiteY51" fmla="*/ 3024023 h 5180538"/>
              <a:gd name="connsiteX52" fmla="*/ 5017635 w 5167096"/>
              <a:gd name="connsiteY52" fmla="*/ 3200174 h 5180538"/>
              <a:gd name="connsiteX53" fmla="*/ 4974932 w 5167096"/>
              <a:gd name="connsiteY53" fmla="*/ 3376325 h 5180538"/>
              <a:gd name="connsiteX54" fmla="*/ 4932228 w 5167096"/>
              <a:gd name="connsiteY54" fmla="*/ 3547138 h 5180538"/>
              <a:gd name="connsiteX55" fmla="*/ 4889525 w 5167096"/>
              <a:gd name="connsiteY55" fmla="*/ 3717951 h 5180538"/>
              <a:gd name="connsiteX56" fmla="*/ 4697360 w 5167096"/>
              <a:gd name="connsiteY56" fmla="*/ 4091605 h 5180538"/>
              <a:gd name="connsiteX57" fmla="*/ 4697360 w 5167096"/>
              <a:gd name="connsiteY57" fmla="*/ 4102281 h 5180538"/>
              <a:gd name="connsiteX58" fmla="*/ 4676009 w 5167096"/>
              <a:gd name="connsiteY58" fmla="*/ 4102281 h 5180538"/>
              <a:gd name="connsiteX59" fmla="*/ 4686684 w 5167096"/>
              <a:gd name="connsiteY59" fmla="*/ 4059577 h 5180538"/>
              <a:gd name="connsiteX60" fmla="*/ 4697360 w 5167096"/>
              <a:gd name="connsiteY60" fmla="*/ 4016874 h 5180538"/>
              <a:gd name="connsiteX61" fmla="*/ 4718712 w 5167096"/>
              <a:gd name="connsiteY61" fmla="*/ 3952819 h 5180538"/>
              <a:gd name="connsiteX62" fmla="*/ 4740064 w 5167096"/>
              <a:gd name="connsiteY62" fmla="*/ 3878088 h 5180538"/>
              <a:gd name="connsiteX63" fmla="*/ 4734726 w 5167096"/>
              <a:gd name="connsiteY63" fmla="*/ 3862075 h 5180538"/>
              <a:gd name="connsiteX64" fmla="*/ 4729388 w 5167096"/>
              <a:gd name="connsiteY64" fmla="*/ 3846061 h 5180538"/>
              <a:gd name="connsiteX65" fmla="*/ 4713374 w 5167096"/>
              <a:gd name="connsiteY65" fmla="*/ 3856737 h 5180538"/>
              <a:gd name="connsiteX66" fmla="*/ 4697360 w 5167096"/>
              <a:gd name="connsiteY66" fmla="*/ 3867413 h 5180538"/>
              <a:gd name="connsiteX67" fmla="*/ 4686684 w 5167096"/>
              <a:gd name="connsiteY67" fmla="*/ 3878088 h 5180538"/>
              <a:gd name="connsiteX68" fmla="*/ 4515871 w 5167096"/>
              <a:gd name="connsiteY68" fmla="*/ 4198363 h 5180538"/>
              <a:gd name="connsiteX69" fmla="*/ 4291679 w 5167096"/>
              <a:gd name="connsiteY69" fmla="*/ 4486610 h 5180538"/>
              <a:gd name="connsiteX70" fmla="*/ 4270328 w 5167096"/>
              <a:gd name="connsiteY70" fmla="*/ 4518638 h 5180538"/>
              <a:gd name="connsiteX71" fmla="*/ 4248976 w 5167096"/>
              <a:gd name="connsiteY71" fmla="*/ 4550665 h 5180538"/>
              <a:gd name="connsiteX72" fmla="*/ 4195597 w 5167096"/>
              <a:gd name="connsiteY72" fmla="*/ 4593368 h 5180538"/>
              <a:gd name="connsiteX73" fmla="*/ 4094176 w 5167096"/>
              <a:gd name="connsiteY73" fmla="*/ 4625396 h 5180538"/>
              <a:gd name="connsiteX74" fmla="*/ 4024784 w 5167096"/>
              <a:gd name="connsiteY74" fmla="*/ 4700126 h 5180538"/>
              <a:gd name="connsiteX75" fmla="*/ 3955391 w 5167096"/>
              <a:gd name="connsiteY75" fmla="*/ 4769519 h 5180538"/>
              <a:gd name="connsiteX76" fmla="*/ 3843295 w 5167096"/>
              <a:gd name="connsiteY76" fmla="*/ 4796209 h 5180538"/>
              <a:gd name="connsiteX77" fmla="*/ 3875322 w 5167096"/>
              <a:gd name="connsiteY77" fmla="*/ 4828236 h 5180538"/>
              <a:gd name="connsiteX78" fmla="*/ 3907350 w 5167096"/>
              <a:gd name="connsiteY78" fmla="*/ 4860264 h 5180538"/>
              <a:gd name="connsiteX79" fmla="*/ 3821943 w 5167096"/>
              <a:gd name="connsiteY79" fmla="*/ 4945670 h 5180538"/>
              <a:gd name="connsiteX80" fmla="*/ 3704509 w 5167096"/>
              <a:gd name="connsiteY80" fmla="*/ 4988374 h 5180538"/>
              <a:gd name="connsiteX81" fmla="*/ 3683157 w 5167096"/>
              <a:gd name="connsiteY81" fmla="*/ 4988374 h 5180538"/>
              <a:gd name="connsiteX82" fmla="*/ 3683157 w 5167096"/>
              <a:gd name="connsiteY82" fmla="*/ 4956346 h 5180538"/>
              <a:gd name="connsiteX83" fmla="*/ 3715185 w 5167096"/>
              <a:gd name="connsiteY83" fmla="*/ 4934994 h 5180538"/>
              <a:gd name="connsiteX84" fmla="*/ 3747212 w 5167096"/>
              <a:gd name="connsiteY84" fmla="*/ 4913643 h 5180538"/>
              <a:gd name="connsiteX85" fmla="*/ 3768564 w 5167096"/>
              <a:gd name="connsiteY85" fmla="*/ 4886953 h 5180538"/>
              <a:gd name="connsiteX86" fmla="*/ 3789916 w 5167096"/>
              <a:gd name="connsiteY86" fmla="*/ 4870940 h 5180538"/>
              <a:gd name="connsiteX87" fmla="*/ 3821943 w 5167096"/>
              <a:gd name="connsiteY87" fmla="*/ 4838912 h 5180538"/>
              <a:gd name="connsiteX88" fmla="*/ 3821943 w 5167096"/>
              <a:gd name="connsiteY88" fmla="*/ 4828236 h 5180538"/>
              <a:gd name="connsiteX89" fmla="*/ 3811267 w 5167096"/>
              <a:gd name="connsiteY89" fmla="*/ 4817560 h 5180538"/>
              <a:gd name="connsiteX90" fmla="*/ 3768564 w 5167096"/>
              <a:gd name="connsiteY90" fmla="*/ 4828236 h 5180538"/>
              <a:gd name="connsiteX91" fmla="*/ 3592413 w 5167096"/>
              <a:gd name="connsiteY91" fmla="*/ 4929657 h 5180538"/>
              <a:gd name="connsiteX92" fmla="*/ 3405586 w 5167096"/>
              <a:gd name="connsiteY92" fmla="*/ 5020401 h 5180538"/>
              <a:gd name="connsiteX93" fmla="*/ 3288152 w 5167096"/>
              <a:gd name="connsiteY93" fmla="*/ 5068442 h 5180538"/>
              <a:gd name="connsiteX94" fmla="*/ 3160043 w 5167096"/>
              <a:gd name="connsiteY94" fmla="*/ 5105808 h 5180538"/>
              <a:gd name="connsiteX95" fmla="*/ 3063960 w 5167096"/>
              <a:gd name="connsiteY95" fmla="*/ 5116483 h 5180538"/>
              <a:gd name="connsiteX96" fmla="*/ 3026595 w 5167096"/>
              <a:gd name="connsiteY96" fmla="*/ 5127159 h 5180538"/>
              <a:gd name="connsiteX97" fmla="*/ 2989229 w 5167096"/>
              <a:gd name="connsiteY97" fmla="*/ 5137835 h 5180538"/>
              <a:gd name="connsiteX98" fmla="*/ 2893147 w 5167096"/>
              <a:gd name="connsiteY98" fmla="*/ 5159187 h 5180538"/>
              <a:gd name="connsiteX99" fmla="*/ 2818416 w 5167096"/>
              <a:gd name="connsiteY99" fmla="*/ 5153849 h 5180538"/>
              <a:gd name="connsiteX100" fmla="*/ 2743685 w 5167096"/>
              <a:gd name="connsiteY100" fmla="*/ 5148511 h 5180538"/>
              <a:gd name="connsiteX101" fmla="*/ 2679631 w 5167096"/>
              <a:gd name="connsiteY101" fmla="*/ 5143173 h 5180538"/>
              <a:gd name="connsiteX102" fmla="*/ 2615576 w 5167096"/>
              <a:gd name="connsiteY102" fmla="*/ 5137835 h 5180538"/>
              <a:gd name="connsiteX103" fmla="*/ 2551521 w 5167096"/>
              <a:gd name="connsiteY103" fmla="*/ 5148511 h 5180538"/>
              <a:gd name="connsiteX104" fmla="*/ 2487466 w 5167096"/>
              <a:gd name="connsiteY104" fmla="*/ 5169862 h 5180538"/>
              <a:gd name="connsiteX105" fmla="*/ 2423411 w 5167096"/>
              <a:gd name="connsiteY105" fmla="*/ 5180538 h 5180538"/>
              <a:gd name="connsiteX106" fmla="*/ 2279287 w 5167096"/>
              <a:gd name="connsiteY106" fmla="*/ 5153849 h 5180538"/>
              <a:gd name="connsiteX107" fmla="*/ 2135164 w 5167096"/>
              <a:gd name="connsiteY107" fmla="*/ 5137835 h 5180538"/>
              <a:gd name="connsiteX108" fmla="*/ 2023068 w 5167096"/>
              <a:gd name="connsiteY108" fmla="*/ 5111145 h 5180538"/>
              <a:gd name="connsiteX109" fmla="*/ 1921648 w 5167096"/>
              <a:gd name="connsiteY109" fmla="*/ 5063104 h 5180538"/>
              <a:gd name="connsiteX110" fmla="*/ 1873606 w 5167096"/>
              <a:gd name="connsiteY110" fmla="*/ 5057766 h 5180538"/>
              <a:gd name="connsiteX111" fmla="*/ 1814889 w 5167096"/>
              <a:gd name="connsiteY111" fmla="*/ 5052428 h 5180538"/>
              <a:gd name="connsiteX112" fmla="*/ 1724145 w 5167096"/>
              <a:gd name="connsiteY112" fmla="*/ 5031077 h 5180538"/>
              <a:gd name="connsiteX113" fmla="*/ 1644076 w 5167096"/>
              <a:gd name="connsiteY113" fmla="*/ 4999049 h 5180538"/>
              <a:gd name="connsiteX114" fmla="*/ 1580021 w 5167096"/>
              <a:gd name="connsiteY114" fmla="*/ 4951008 h 5180538"/>
              <a:gd name="connsiteX115" fmla="*/ 1494615 w 5167096"/>
              <a:gd name="connsiteY115" fmla="*/ 4967022 h 5180538"/>
              <a:gd name="connsiteX116" fmla="*/ 1478601 w 5167096"/>
              <a:gd name="connsiteY116" fmla="*/ 4977698 h 5180538"/>
              <a:gd name="connsiteX117" fmla="*/ 1451911 w 5167096"/>
              <a:gd name="connsiteY117" fmla="*/ 4967022 h 5180538"/>
              <a:gd name="connsiteX118" fmla="*/ 1174340 w 5167096"/>
              <a:gd name="connsiteY118" fmla="*/ 4828236 h 5180538"/>
              <a:gd name="connsiteX119" fmla="*/ 1126299 w 5167096"/>
              <a:gd name="connsiteY119" fmla="*/ 4796209 h 5180538"/>
              <a:gd name="connsiteX120" fmla="*/ 1088934 w 5167096"/>
              <a:gd name="connsiteY120" fmla="*/ 4742830 h 5180538"/>
              <a:gd name="connsiteX121" fmla="*/ 1056906 w 5167096"/>
              <a:gd name="connsiteY121" fmla="*/ 4721478 h 5180538"/>
              <a:gd name="connsiteX122" fmla="*/ 928796 w 5167096"/>
              <a:gd name="connsiteY122" fmla="*/ 4668099 h 5180538"/>
              <a:gd name="connsiteX123" fmla="*/ 800687 w 5167096"/>
              <a:gd name="connsiteY123" fmla="*/ 4604044 h 5180538"/>
              <a:gd name="connsiteX124" fmla="*/ 741970 w 5167096"/>
              <a:gd name="connsiteY124" fmla="*/ 4534651 h 5180538"/>
              <a:gd name="connsiteX125" fmla="*/ 661901 w 5167096"/>
              <a:gd name="connsiteY125" fmla="*/ 4497286 h 5180538"/>
              <a:gd name="connsiteX126" fmla="*/ 587170 w 5167096"/>
              <a:gd name="connsiteY126" fmla="*/ 4433231 h 5180538"/>
              <a:gd name="connsiteX127" fmla="*/ 501764 w 5167096"/>
              <a:gd name="connsiteY127" fmla="*/ 4390528 h 5180538"/>
              <a:gd name="connsiteX128" fmla="*/ 491088 w 5167096"/>
              <a:gd name="connsiteY128" fmla="*/ 4379852 h 5180538"/>
              <a:gd name="connsiteX129" fmla="*/ 432371 w 5167096"/>
              <a:gd name="connsiteY129" fmla="*/ 4299783 h 5180538"/>
              <a:gd name="connsiteX130" fmla="*/ 373654 w 5167096"/>
              <a:gd name="connsiteY130" fmla="*/ 4219715 h 5180538"/>
              <a:gd name="connsiteX131" fmla="*/ 336288 w 5167096"/>
              <a:gd name="connsiteY131" fmla="*/ 4171673 h 5180538"/>
              <a:gd name="connsiteX132" fmla="*/ 298923 w 5167096"/>
              <a:gd name="connsiteY132" fmla="*/ 4123632 h 5180538"/>
              <a:gd name="connsiteX133" fmla="*/ 277571 w 5167096"/>
              <a:gd name="connsiteY133" fmla="*/ 4102281 h 5180538"/>
              <a:gd name="connsiteX134" fmla="*/ 224192 w 5167096"/>
              <a:gd name="connsiteY134" fmla="*/ 3958157 h 5180538"/>
              <a:gd name="connsiteX135" fmla="*/ 160137 w 5167096"/>
              <a:gd name="connsiteY135" fmla="*/ 3803358 h 5180538"/>
              <a:gd name="connsiteX136" fmla="*/ 138786 w 5167096"/>
              <a:gd name="connsiteY136" fmla="*/ 3739303 h 5180538"/>
              <a:gd name="connsiteX137" fmla="*/ 117434 w 5167096"/>
              <a:gd name="connsiteY137" fmla="*/ 3675248 h 5180538"/>
              <a:gd name="connsiteX138" fmla="*/ 37366 w 5167096"/>
              <a:gd name="connsiteY138" fmla="*/ 3349635 h 5180538"/>
              <a:gd name="connsiteX139" fmla="*/ 21352 w 5167096"/>
              <a:gd name="connsiteY139" fmla="*/ 3013347 h 5180538"/>
              <a:gd name="connsiteX140" fmla="*/ 10676 w 5167096"/>
              <a:gd name="connsiteY140" fmla="*/ 2965306 h 5180538"/>
              <a:gd name="connsiteX141" fmla="*/ 0 w 5167096"/>
              <a:gd name="connsiteY141" fmla="*/ 2917265 h 5180538"/>
              <a:gd name="connsiteX142" fmla="*/ 16014 w 5167096"/>
              <a:gd name="connsiteY142" fmla="*/ 2762465 h 5180538"/>
              <a:gd name="connsiteX143" fmla="*/ 32028 w 5167096"/>
              <a:gd name="connsiteY143" fmla="*/ 2607666 h 5180538"/>
              <a:gd name="connsiteX144" fmla="*/ 37366 w 5167096"/>
              <a:gd name="connsiteY144" fmla="*/ 2548949 h 5180538"/>
              <a:gd name="connsiteX145" fmla="*/ 42703 w 5167096"/>
              <a:gd name="connsiteY145" fmla="*/ 2490232 h 5180538"/>
              <a:gd name="connsiteX146" fmla="*/ 64055 w 5167096"/>
              <a:gd name="connsiteY146" fmla="*/ 2431515 h 5180538"/>
              <a:gd name="connsiteX147" fmla="*/ 96082 w 5167096"/>
              <a:gd name="connsiteY147" fmla="*/ 2372798 h 5180538"/>
              <a:gd name="connsiteX148" fmla="*/ 138786 w 5167096"/>
              <a:gd name="connsiteY148" fmla="*/ 2217999 h 5180538"/>
              <a:gd name="connsiteX149" fmla="*/ 181489 w 5167096"/>
              <a:gd name="connsiteY149" fmla="*/ 2063199 h 5180538"/>
              <a:gd name="connsiteX150" fmla="*/ 208179 w 5167096"/>
              <a:gd name="connsiteY150" fmla="*/ 1919076 h 5180538"/>
              <a:gd name="connsiteX151" fmla="*/ 234868 w 5167096"/>
              <a:gd name="connsiteY151" fmla="*/ 1774952 h 5180538"/>
              <a:gd name="connsiteX152" fmla="*/ 229530 w 5167096"/>
              <a:gd name="connsiteY152" fmla="*/ 1726911 h 5180538"/>
              <a:gd name="connsiteX153" fmla="*/ 234868 w 5167096"/>
              <a:gd name="connsiteY153" fmla="*/ 1678870 h 5180538"/>
              <a:gd name="connsiteX154" fmla="*/ 266896 w 5167096"/>
              <a:gd name="connsiteY154" fmla="*/ 1566774 h 5180538"/>
              <a:gd name="connsiteX155" fmla="*/ 288247 w 5167096"/>
              <a:gd name="connsiteY155" fmla="*/ 1444002 h 5180538"/>
              <a:gd name="connsiteX156" fmla="*/ 309599 w 5167096"/>
              <a:gd name="connsiteY156" fmla="*/ 1390623 h 5180538"/>
              <a:gd name="connsiteX157" fmla="*/ 341626 w 5167096"/>
              <a:gd name="connsiteY157" fmla="*/ 1273189 h 5180538"/>
              <a:gd name="connsiteX158" fmla="*/ 341626 w 5167096"/>
              <a:gd name="connsiteY158" fmla="*/ 1230486 h 5180538"/>
              <a:gd name="connsiteX159" fmla="*/ 368316 w 5167096"/>
              <a:gd name="connsiteY159" fmla="*/ 1177107 h 5180538"/>
              <a:gd name="connsiteX160" fmla="*/ 395005 w 5167096"/>
              <a:gd name="connsiteY160" fmla="*/ 1123727 h 5180538"/>
              <a:gd name="connsiteX161" fmla="*/ 432371 w 5167096"/>
              <a:gd name="connsiteY161" fmla="*/ 1065010 h 5180538"/>
              <a:gd name="connsiteX162" fmla="*/ 469736 w 5167096"/>
              <a:gd name="connsiteY162" fmla="*/ 1016969 h 5180538"/>
              <a:gd name="connsiteX163" fmla="*/ 501764 w 5167096"/>
              <a:gd name="connsiteY163" fmla="*/ 958252 h 5180538"/>
              <a:gd name="connsiteX164" fmla="*/ 533791 w 5167096"/>
              <a:gd name="connsiteY164" fmla="*/ 899535 h 5180538"/>
              <a:gd name="connsiteX165" fmla="*/ 699266 w 5167096"/>
              <a:gd name="connsiteY165" fmla="*/ 664667 h 5180538"/>
              <a:gd name="connsiteX166" fmla="*/ 864741 w 5167096"/>
              <a:gd name="connsiteY166" fmla="*/ 429799 h 5180538"/>
              <a:gd name="connsiteX167" fmla="*/ 1014203 w 5167096"/>
              <a:gd name="connsiteY167" fmla="*/ 269662 h 5180538"/>
              <a:gd name="connsiteX168" fmla="*/ 1185016 w 5167096"/>
              <a:gd name="connsiteY168" fmla="*/ 141552 h 5180538"/>
              <a:gd name="connsiteX169" fmla="*/ 1313126 w 5167096"/>
              <a:gd name="connsiteY169" fmla="*/ 77497 h 5180538"/>
              <a:gd name="connsiteX170" fmla="*/ 1441236 w 5167096"/>
              <a:gd name="connsiteY170" fmla="*/ 24118 h 5180538"/>
              <a:gd name="connsiteX171" fmla="*/ 1526642 w 5167096"/>
              <a:gd name="connsiteY171" fmla="*/ 2767 h 5180538"/>
              <a:gd name="connsiteX172" fmla="*/ 1580021 w 5167096"/>
              <a:gd name="connsiteY172" fmla="*/ 56146 h 5180538"/>
              <a:gd name="connsiteX173" fmla="*/ 1590697 w 5167096"/>
              <a:gd name="connsiteY173" fmla="*/ 125538 h 5180538"/>
              <a:gd name="connsiteX174" fmla="*/ 1558670 w 5167096"/>
              <a:gd name="connsiteY174" fmla="*/ 194931 h 5180538"/>
              <a:gd name="connsiteX175" fmla="*/ 1547994 w 5167096"/>
              <a:gd name="connsiteY175" fmla="*/ 248310 h 5180538"/>
              <a:gd name="connsiteX176" fmla="*/ 1569345 w 5167096"/>
              <a:gd name="connsiteY176" fmla="*/ 242972 h 5180538"/>
              <a:gd name="connsiteX177" fmla="*/ 1601373 w 5167096"/>
              <a:gd name="connsiteY177" fmla="*/ 237635 h 5180538"/>
              <a:gd name="connsiteX178" fmla="*/ 1740159 w 5167096"/>
              <a:gd name="connsiteY178" fmla="*/ 152228 h 5180538"/>
              <a:gd name="connsiteX179" fmla="*/ 1809551 w 5167096"/>
              <a:gd name="connsiteY179" fmla="*/ 114863 h 5180538"/>
              <a:gd name="connsiteX180" fmla="*/ 1868268 w 5167096"/>
              <a:gd name="connsiteY180" fmla="*/ 77497 h 5180538"/>
              <a:gd name="connsiteX181" fmla="*/ 2015062 w 5167096"/>
              <a:gd name="connsiteY181" fmla="*/ 99 h 5180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</a:cxnLst>
            <a:rect l="l" t="t" r="r" b="b"/>
            <a:pathLst>
              <a:path w="5167096" h="5180538">
                <a:moveTo>
                  <a:pt x="3907350" y="4902967"/>
                </a:moveTo>
                <a:lnTo>
                  <a:pt x="3971404" y="4902967"/>
                </a:lnTo>
                <a:lnTo>
                  <a:pt x="3971404" y="4924319"/>
                </a:lnTo>
                <a:lnTo>
                  <a:pt x="3907350" y="4924319"/>
                </a:lnTo>
                <a:close/>
                <a:moveTo>
                  <a:pt x="2015062" y="99"/>
                </a:moveTo>
                <a:cubicBezTo>
                  <a:pt x="2063104" y="-1680"/>
                  <a:pt x="2110254" y="20560"/>
                  <a:pt x="2156516" y="66821"/>
                </a:cubicBezTo>
                <a:cubicBezTo>
                  <a:pt x="2199219" y="109525"/>
                  <a:pt x="2263274" y="137994"/>
                  <a:pt x="2348680" y="152228"/>
                </a:cubicBezTo>
                <a:lnTo>
                  <a:pt x="2690307" y="152228"/>
                </a:lnTo>
                <a:cubicBezTo>
                  <a:pt x="2711658" y="159345"/>
                  <a:pt x="2743685" y="162904"/>
                  <a:pt x="2786389" y="162904"/>
                </a:cubicBezTo>
                <a:cubicBezTo>
                  <a:pt x="2821975" y="162904"/>
                  <a:pt x="2854002" y="164683"/>
                  <a:pt x="2882471" y="168242"/>
                </a:cubicBezTo>
                <a:cubicBezTo>
                  <a:pt x="2910940" y="171800"/>
                  <a:pt x="2942968" y="170021"/>
                  <a:pt x="2978553" y="162904"/>
                </a:cubicBezTo>
                <a:cubicBezTo>
                  <a:pt x="3049726" y="148669"/>
                  <a:pt x="3117339" y="143332"/>
                  <a:pt x="3181394" y="146890"/>
                </a:cubicBezTo>
                <a:cubicBezTo>
                  <a:pt x="3245449" y="150449"/>
                  <a:pt x="3309504" y="159345"/>
                  <a:pt x="3373559" y="173580"/>
                </a:cubicBezTo>
                <a:cubicBezTo>
                  <a:pt x="3430496" y="180697"/>
                  <a:pt x="3482096" y="184255"/>
                  <a:pt x="3528358" y="184255"/>
                </a:cubicBezTo>
                <a:cubicBezTo>
                  <a:pt x="3574620" y="184255"/>
                  <a:pt x="3626220" y="191373"/>
                  <a:pt x="3683157" y="205607"/>
                </a:cubicBezTo>
                <a:cubicBezTo>
                  <a:pt x="3761447" y="219841"/>
                  <a:pt x="3832619" y="241193"/>
                  <a:pt x="3896674" y="269662"/>
                </a:cubicBezTo>
                <a:cubicBezTo>
                  <a:pt x="3953611" y="283896"/>
                  <a:pt x="4006991" y="301689"/>
                  <a:pt x="4056811" y="323041"/>
                </a:cubicBezTo>
                <a:cubicBezTo>
                  <a:pt x="4106632" y="344393"/>
                  <a:pt x="4160011" y="365744"/>
                  <a:pt x="4216948" y="387096"/>
                </a:cubicBezTo>
                <a:lnTo>
                  <a:pt x="4227624" y="397772"/>
                </a:lnTo>
                <a:cubicBezTo>
                  <a:pt x="4298796" y="447592"/>
                  <a:pt x="4371748" y="495634"/>
                  <a:pt x="4446479" y="541895"/>
                </a:cubicBezTo>
                <a:cubicBezTo>
                  <a:pt x="4521209" y="588157"/>
                  <a:pt x="4594161" y="639757"/>
                  <a:pt x="4665333" y="696695"/>
                </a:cubicBezTo>
                <a:cubicBezTo>
                  <a:pt x="4750739" y="767867"/>
                  <a:pt x="4823691" y="847935"/>
                  <a:pt x="4884187" y="936901"/>
                </a:cubicBezTo>
                <a:cubicBezTo>
                  <a:pt x="4944683" y="1025866"/>
                  <a:pt x="4999842" y="1120169"/>
                  <a:pt x="5049662" y="1219810"/>
                </a:cubicBezTo>
                <a:cubicBezTo>
                  <a:pt x="5056779" y="1226927"/>
                  <a:pt x="5067455" y="1244720"/>
                  <a:pt x="5081690" y="1273189"/>
                </a:cubicBezTo>
                <a:cubicBezTo>
                  <a:pt x="5088807" y="1280306"/>
                  <a:pt x="5092366" y="1287423"/>
                  <a:pt x="5092366" y="1294541"/>
                </a:cubicBezTo>
                <a:cubicBezTo>
                  <a:pt x="5092366" y="1301658"/>
                  <a:pt x="5095924" y="1312334"/>
                  <a:pt x="5103041" y="1326568"/>
                </a:cubicBezTo>
                <a:cubicBezTo>
                  <a:pt x="5060338" y="1333685"/>
                  <a:pt x="5046104" y="1369271"/>
                  <a:pt x="5060338" y="1433326"/>
                </a:cubicBezTo>
                <a:cubicBezTo>
                  <a:pt x="5074572" y="1468912"/>
                  <a:pt x="5085248" y="1504498"/>
                  <a:pt x="5092366" y="1540084"/>
                </a:cubicBezTo>
                <a:cubicBezTo>
                  <a:pt x="5099483" y="1575670"/>
                  <a:pt x="5110159" y="1611257"/>
                  <a:pt x="5124393" y="1646843"/>
                </a:cubicBezTo>
                <a:cubicBezTo>
                  <a:pt x="5138627" y="1675311"/>
                  <a:pt x="5152862" y="1696663"/>
                  <a:pt x="5167096" y="1710897"/>
                </a:cubicBezTo>
                <a:cubicBezTo>
                  <a:pt x="5159979" y="1710897"/>
                  <a:pt x="5156420" y="1712677"/>
                  <a:pt x="5156420" y="1716235"/>
                </a:cubicBezTo>
                <a:cubicBezTo>
                  <a:pt x="5156420" y="1719794"/>
                  <a:pt x="5152862" y="1721573"/>
                  <a:pt x="5145745" y="1721573"/>
                </a:cubicBezTo>
                <a:cubicBezTo>
                  <a:pt x="5138627" y="1707339"/>
                  <a:pt x="5131510" y="1696663"/>
                  <a:pt x="5124393" y="1689546"/>
                </a:cubicBezTo>
                <a:cubicBezTo>
                  <a:pt x="5117276" y="1682429"/>
                  <a:pt x="5110159" y="1671753"/>
                  <a:pt x="5103041" y="1657518"/>
                </a:cubicBezTo>
                <a:cubicBezTo>
                  <a:pt x="5088807" y="1643284"/>
                  <a:pt x="5074572" y="1625491"/>
                  <a:pt x="5060338" y="1604139"/>
                </a:cubicBezTo>
                <a:cubicBezTo>
                  <a:pt x="5046104" y="1582788"/>
                  <a:pt x="5031869" y="1561436"/>
                  <a:pt x="5017635" y="1540084"/>
                </a:cubicBezTo>
                <a:cubicBezTo>
                  <a:pt x="5003400" y="1511616"/>
                  <a:pt x="4996283" y="1486705"/>
                  <a:pt x="4996283" y="1465354"/>
                </a:cubicBezTo>
                <a:cubicBezTo>
                  <a:pt x="5010518" y="1429768"/>
                  <a:pt x="5010518" y="1403078"/>
                  <a:pt x="4996283" y="1385285"/>
                </a:cubicBezTo>
                <a:cubicBezTo>
                  <a:pt x="4982049" y="1367492"/>
                  <a:pt x="4967814" y="1344361"/>
                  <a:pt x="4953580" y="1315892"/>
                </a:cubicBezTo>
                <a:cubicBezTo>
                  <a:pt x="4910877" y="1351478"/>
                  <a:pt x="4900201" y="1397740"/>
                  <a:pt x="4921552" y="1454678"/>
                </a:cubicBezTo>
                <a:cubicBezTo>
                  <a:pt x="4942904" y="1504498"/>
                  <a:pt x="4966035" y="1552540"/>
                  <a:pt x="4990945" y="1598801"/>
                </a:cubicBezTo>
                <a:cubicBezTo>
                  <a:pt x="5015855" y="1645063"/>
                  <a:pt x="5031869" y="1696663"/>
                  <a:pt x="5038986" y="1753601"/>
                </a:cubicBezTo>
                <a:cubicBezTo>
                  <a:pt x="5038986" y="1789187"/>
                  <a:pt x="5038986" y="1824773"/>
                  <a:pt x="5038986" y="1860359"/>
                </a:cubicBezTo>
                <a:cubicBezTo>
                  <a:pt x="5038986" y="1895945"/>
                  <a:pt x="5042545" y="1931531"/>
                  <a:pt x="5049662" y="1967117"/>
                </a:cubicBezTo>
                <a:cubicBezTo>
                  <a:pt x="5063897" y="2038289"/>
                  <a:pt x="5063897" y="2088110"/>
                  <a:pt x="5049662" y="2116578"/>
                </a:cubicBezTo>
                <a:cubicBezTo>
                  <a:pt x="5042545" y="2123696"/>
                  <a:pt x="5042545" y="2130813"/>
                  <a:pt x="5049662" y="2137930"/>
                </a:cubicBezTo>
                <a:cubicBezTo>
                  <a:pt x="5056779" y="2145047"/>
                  <a:pt x="5060338" y="2152165"/>
                  <a:pt x="5060338" y="2159282"/>
                </a:cubicBezTo>
                <a:lnTo>
                  <a:pt x="5060338" y="2362122"/>
                </a:lnTo>
                <a:cubicBezTo>
                  <a:pt x="5060338" y="2404826"/>
                  <a:pt x="5062117" y="2449308"/>
                  <a:pt x="5065676" y="2495570"/>
                </a:cubicBezTo>
                <a:cubicBezTo>
                  <a:pt x="5069235" y="2541832"/>
                  <a:pt x="5071014" y="2586314"/>
                  <a:pt x="5071014" y="2629018"/>
                </a:cubicBezTo>
                <a:cubicBezTo>
                  <a:pt x="5063897" y="2693073"/>
                  <a:pt x="5060338" y="2758907"/>
                  <a:pt x="5060338" y="2826520"/>
                </a:cubicBezTo>
                <a:cubicBezTo>
                  <a:pt x="5060338" y="2894134"/>
                  <a:pt x="5056779" y="2959968"/>
                  <a:pt x="5049662" y="3024023"/>
                </a:cubicBezTo>
                <a:cubicBezTo>
                  <a:pt x="5042545" y="3080961"/>
                  <a:pt x="5031869" y="3139678"/>
                  <a:pt x="5017635" y="3200174"/>
                </a:cubicBezTo>
                <a:cubicBezTo>
                  <a:pt x="5003400" y="3260670"/>
                  <a:pt x="4989166" y="3319387"/>
                  <a:pt x="4974932" y="3376325"/>
                </a:cubicBezTo>
                <a:cubicBezTo>
                  <a:pt x="4960697" y="3433263"/>
                  <a:pt x="4946463" y="3490200"/>
                  <a:pt x="4932228" y="3547138"/>
                </a:cubicBezTo>
                <a:cubicBezTo>
                  <a:pt x="4917994" y="3604076"/>
                  <a:pt x="4903759" y="3661013"/>
                  <a:pt x="4889525" y="3717951"/>
                </a:cubicBezTo>
                <a:cubicBezTo>
                  <a:pt x="4853939" y="3846061"/>
                  <a:pt x="4789884" y="3970612"/>
                  <a:pt x="4697360" y="4091605"/>
                </a:cubicBezTo>
                <a:lnTo>
                  <a:pt x="4697360" y="4102281"/>
                </a:lnTo>
                <a:lnTo>
                  <a:pt x="4676009" y="4102281"/>
                </a:lnTo>
                <a:cubicBezTo>
                  <a:pt x="4683126" y="4088046"/>
                  <a:pt x="4686684" y="4073812"/>
                  <a:pt x="4686684" y="4059577"/>
                </a:cubicBezTo>
                <a:cubicBezTo>
                  <a:pt x="4686684" y="4045343"/>
                  <a:pt x="4690243" y="4031108"/>
                  <a:pt x="4697360" y="4016874"/>
                </a:cubicBezTo>
                <a:cubicBezTo>
                  <a:pt x="4704477" y="3995522"/>
                  <a:pt x="4711595" y="3974171"/>
                  <a:pt x="4718712" y="3952819"/>
                </a:cubicBezTo>
                <a:cubicBezTo>
                  <a:pt x="4725829" y="3931467"/>
                  <a:pt x="4732946" y="3906557"/>
                  <a:pt x="4740064" y="3878088"/>
                </a:cubicBezTo>
                <a:cubicBezTo>
                  <a:pt x="4740064" y="3870971"/>
                  <a:pt x="4738284" y="3865633"/>
                  <a:pt x="4734726" y="3862075"/>
                </a:cubicBezTo>
                <a:cubicBezTo>
                  <a:pt x="4731167" y="3858516"/>
                  <a:pt x="4729388" y="3853178"/>
                  <a:pt x="4729388" y="3846061"/>
                </a:cubicBezTo>
                <a:cubicBezTo>
                  <a:pt x="4722270" y="3853178"/>
                  <a:pt x="4716933" y="3856737"/>
                  <a:pt x="4713374" y="3856737"/>
                </a:cubicBezTo>
                <a:cubicBezTo>
                  <a:pt x="4709815" y="3856737"/>
                  <a:pt x="4704477" y="3860295"/>
                  <a:pt x="4697360" y="3867413"/>
                </a:cubicBezTo>
                <a:cubicBezTo>
                  <a:pt x="4697360" y="3874530"/>
                  <a:pt x="4693802" y="3878088"/>
                  <a:pt x="4686684" y="3878088"/>
                </a:cubicBezTo>
                <a:cubicBezTo>
                  <a:pt x="4651098" y="3999081"/>
                  <a:pt x="4594161" y="4105839"/>
                  <a:pt x="4515871" y="4198363"/>
                </a:cubicBezTo>
                <a:cubicBezTo>
                  <a:pt x="4437582" y="4290887"/>
                  <a:pt x="4362851" y="4386969"/>
                  <a:pt x="4291679" y="4486610"/>
                </a:cubicBezTo>
                <a:cubicBezTo>
                  <a:pt x="4284562" y="4500845"/>
                  <a:pt x="4277445" y="4511520"/>
                  <a:pt x="4270328" y="4518638"/>
                </a:cubicBezTo>
                <a:cubicBezTo>
                  <a:pt x="4263210" y="4525755"/>
                  <a:pt x="4256093" y="4536431"/>
                  <a:pt x="4248976" y="4550665"/>
                </a:cubicBezTo>
                <a:cubicBezTo>
                  <a:pt x="4220507" y="4579134"/>
                  <a:pt x="4202714" y="4593368"/>
                  <a:pt x="4195597" y="4593368"/>
                </a:cubicBezTo>
                <a:cubicBezTo>
                  <a:pt x="4152893" y="4593368"/>
                  <a:pt x="4119087" y="4604044"/>
                  <a:pt x="4094176" y="4625396"/>
                </a:cubicBezTo>
                <a:cubicBezTo>
                  <a:pt x="4069266" y="4646747"/>
                  <a:pt x="4046135" y="4671658"/>
                  <a:pt x="4024784" y="4700126"/>
                </a:cubicBezTo>
                <a:cubicBezTo>
                  <a:pt x="4003432" y="4728595"/>
                  <a:pt x="3980301" y="4751726"/>
                  <a:pt x="3955391" y="4769519"/>
                </a:cubicBezTo>
                <a:cubicBezTo>
                  <a:pt x="3930481" y="4787312"/>
                  <a:pt x="3893115" y="4796209"/>
                  <a:pt x="3843295" y="4796209"/>
                </a:cubicBezTo>
                <a:cubicBezTo>
                  <a:pt x="3857529" y="4810443"/>
                  <a:pt x="3868205" y="4821119"/>
                  <a:pt x="3875322" y="4828236"/>
                </a:cubicBezTo>
                <a:cubicBezTo>
                  <a:pt x="3882439" y="4835353"/>
                  <a:pt x="3893115" y="4846029"/>
                  <a:pt x="3907350" y="4860264"/>
                </a:cubicBezTo>
                <a:lnTo>
                  <a:pt x="3821943" y="4945670"/>
                </a:lnTo>
                <a:cubicBezTo>
                  <a:pt x="3786357" y="4967022"/>
                  <a:pt x="3747212" y="4981256"/>
                  <a:pt x="3704509" y="4988374"/>
                </a:cubicBezTo>
                <a:cubicBezTo>
                  <a:pt x="3690275" y="4988374"/>
                  <a:pt x="3683157" y="4988374"/>
                  <a:pt x="3683157" y="4988374"/>
                </a:cubicBezTo>
                <a:lnTo>
                  <a:pt x="3683157" y="4956346"/>
                </a:lnTo>
                <a:cubicBezTo>
                  <a:pt x="3697392" y="4949229"/>
                  <a:pt x="3708068" y="4942112"/>
                  <a:pt x="3715185" y="4934994"/>
                </a:cubicBezTo>
                <a:cubicBezTo>
                  <a:pt x="3722302" y="4927877"/>
                  <a:pt x="3732978" y="4920760"/>
                  <a:pt x="3747212" y="4913643"/>
                </a:cubicBezTo>
                <a:cubicBezTo>
                  <a:pt x="3754330" y="4899408"/>
                  <a:pt x="3761447" y="4890512"/>
                  <a:pt x="3768564" y="4886953"/>
                </a:cubicBezTo>
                <a:cubicBezTo>
                  <a:pt x="3775681" y="4883395"/>
                  <a:pt x="3782798" y="4878057"/>
                  <a:pt x="3789916" y="4870940"/>
                </a:cubicBezTo>
                <a:cubicBezTo>
                  <a:pt x="3811267" y="4849588"/>
                  <a:pt x="3821943" y="4838912"/>
                  <a:pt x="3821943" y="4838912"/>
                </a:cubicBezTo>
                <a:lnTo>
                  <a:pt x="3821943" y="4828236"/>
                </a:lnTo>
                <a:lnTo>
                  <a:pt x="3811267" y="4817560"/>
                </a:lnTo>
                <a:cubicBezTo>
                  <a:pt x="3797033" y="4817560"/>
                  <a:pt x="3782798" y="4821119"/>
                  <a:pt x="3768564" y="4828236"/>
                </a:cubicBezTo>
                <a:cubicBezTo>
                  <a:pt x="3711626" y="4863822"/>
                  <a:pt x="3652909" y="4897629"/>
                  <a:pt x="3592413" y="4929657"/>
                </a:cubicBezTo>
                <a:cubicBezTo>
                  <a:pt x="3531917" y="4961684"/>
                  <a:pt x="3469641" y="4991932"/>
                  <a:pt x="3405586" y="5020401"/>
                </a:cubicBezTo>
                <a:cubicBezTo>
                  <a:pt x="3370000" y="5041753"/>
                  <a:pt x="3330855" y="5057766"/>
                  <a:pt x="3288152" y="5068442"/>
                </a:cubicBezTo>
                <a:cubicBezTo>
                  <a:pt x="3245449" y="5079118"/>
                  <a:pt x="3202746" y="5091573"/>
                  <a:pt x="3160043" y="5105808"/>
                </a:cubicBezTo>
                <a:cubicBezTo>
                  <a:pt x="3138691" y="5112925"/>
                  <a:pt x="3106663" y="5116483"/>
                  <a:pt x="3063960" y="5116483"/>
                </a:cubicBezTo>
                <a:cubicBezTo>
                  <a:pt x="3049726" y="5116483"/>
                  <a:pt x="3037270" y="5120042"/>
                  <a:pt x="3026595" y="5127159"/>
                </a:cubicBezTo>
                <a:cubicBezTo>
                  <a:pt x="3015919" y="5134276"/>
                  <a:pt x="3003464" y="5137835"/>
                  <a:pt x="2989229" y="5137835"/>
                </a:cubicBezTo>
                <a:cubicBezTo>
                  <a:pt x="2946526" y="5152069"/>
                  <a:pt x="2914499" y="5159187"/>
                  <a:pt x="2893147" y="5159187"/>
                </a:cubicBezTo>
                <a:cubicBezTo>
                  <a:pt x="2864678" y="5159187"/>
                  <a:pt x="2839768" y="5157407"/>
                  <a:pt x="2818416" y="5153849"/>
                </a:cubicBezTo>
                <a:cubicBezTo>
                  <a:pt x="2797064" y="5150290"/>
                  <a:pt x="2772154" y="5148511"/>
                  <a:pt x="2743685" y="5148511"/>
                </a:cubicBezTo>
                <a:cubicBezTo>
                  <a:pt x="2722334" y="5148511"/>
                  <a:pt x="2700982" y="5146731"/>
                  <a:pt x="2679631" y="5143173"/>
                </a:cubicBezTo>
                <a:cubicBezTo>
                  <a:pt x="2658279" y="5139614"/>
                  <a:pt x="2636927" y="5137835"/>
                  <a:pt x="2615576" y="5137835"/>
                </a:cubicBezTo>
                <a:cubicBezTo>
                  <a:pt x="2594224" y="5144952"/>
                  <a:pt x="2572873" y="5148511"/>
                  <a:pt x="2551521" y="5148511"/>
                </a:cubicBezTo>
                <a:cubicBezTo>
                  <a:pt x="2530169" y="5148511"/>
                  <a:pt x="2508817" y="5155628"/>
                  <a:pt x="2487466" y="5169862"/>
                </a:cubicBezTo>
                <a:cubicBezTo>
                  <a:pt x="2473232" y="5176980"/>
                  <a:pt x="2451880" y="5180538"/>
                  <a:pt x="2423411" y="5180538"/>
                </a:cubicBezTo>
                <a:cubicBezTo>
                  <a:pt x="2373591" y="5173421"/>
                  <a:pt x="2325549" y="5164525"/>
                  <a:pt x="2279287" y="5153849"/>
                </a:cubicBezTo>
                <a:cubicBezTo>
                  <a:pt x="2233026" y="5143173"/>
                  <a:pt x="2184984" y="5137835"/>
                  <a:pt x="2135164" y="5137835"/>
                </a:cubicBezTo>
                <a:cubicBezTo>
                  <a:pt x="2092461" y="5144952"/>
                  <a:pt x="2055095" y="5136056"/>
                  <a:pt x="2023068" y="5111145"/>
                </a:cubicBezTo>
                <a:cubicBezTo>
                  <a:pt x="1991040" y="5086235"/>
                  <a:pt x="1957234" y="5070221"/>
                  <a:pt x="1921648" y="5063104"/>
                </a:cubicBezTo>
                <a:cubicBezTo>
                  <a:pt x="1907413" y="5063104"/>
                  <a:pt x="1891399" y="5061325"/>
                  <a:pt x="1873606" y="5057766"/>
                </a:cubicBezTo>
                <a:cubicBezTo>
                  <a:pt x="1855813" y="5054208"/>
                  <a:pt x="1836241" y="5052428"/>
                  <a:pt x="1814889" y="5052428"/>
                </a:cubicBezTo>
                <a:cubicBezTo>
                  <a:pt x="1779303" y="5045311"/>
                  <a:pt x="1749055" y="5038194"/>
                  <a:pt x="1724145" y="5031077"/>
                </a:cubicBezTo>
                <a:cubicBezTo>
                  <a:pt x="1699235" y="5023960"/>
                  <a:pt x="1672545" y="5013284"/>
                  <a:pt x="1644076" y="4999049"/>
                </a:cubicBezTo>
                <a:cubicBezTo>
                  <a:pt x="1622725" y="4984815"/>
                  <a:pt x="1601373" y="4968801"/>
                  <a:pt x="1580021" y="4951008"/>
                </a:cubicBezTo>
                <a:cubicBezTo>
                  <a:pt x="1558670" y="4933215"/>
                  <a:pt x="1530201" y="4938553"/>
                  <a:pt x="1494615" y="4967022"/>
                </a:cubicBezTo>
                <a:cubicBezTo>
                  <a:pt x="1494615" y="4974139"/>
                  <a:pt x="1489277" y="4977698"/>
                  <a:pt x="1478601" y="4977698"/>
                </a:cubicBezTo>
                <a:cubicBezTo>
                  <a:pt x="1467925" y="4977698"/>
                  <a:pt x="1459029" y="4974139"/>
                  <a:pt x="1451911" y="4967022"/>
                </a:cubicBezTo>
                <a:cubicBezTo>
                  <a:pt x="1359388" y="4924319"/>
                  <a:pt x="1266864" y="4878057"/>
                  <a:pt x="1174340" y="4828236"/>
                </a:cubicBezTo>
                <a:cubicBezTo>
                  <a:pt x="1160106" y="4814002"/>
                  <a:pt x="1144092" y="4803326"/>
                  <a:pt x="1126299" y="4796209"/>
                </a:cubicBezTo>
                <a:cubicBezTo>
                  <a:pt x="1108506" y="4789092"/>
                  <a:pt x="1096051" y="4771299"/>
                  <a:pt x="1088934" y="4742830"/>
                </a:cubicBezTo>
                <a:cubicBezTo>
                  <a:pt x="1088934" y="4742830"/>
                  <a:pt x="1078258" y="4735713"/>
                  <a:pt x="1056906" y="4721478"/>
                </a:cubicBezTo>
                <a:cubicBezTo>
                  <a:pt x="1014203" y="4707244"/>
                  <a:pt x="971500" y="4689451"/>
                  <a:pt x="928796" y="4668099"/>
                </a:cubicBezTo>
                <a:cubicBezTo>
                  <a:pt x="886093" y="4646747"/>
                  <a:pt x="843390" y="4625396"/>
                  <a:pt x="800687" y="4604044"/>
                </a:cubicBezTo>
                <a:cubicBezTo>
                  <a:pt x="786452" y="4568458"/>
                  <a:pt x="766880" y="4545327"/>
                  <a:pt x="741970" y="4534651"/>
                </a:cubicBezTo>
                <a:cubicBezTo>
                  <a:pt x="717059" y="4523975"/>
                  <a:pt x="690370" y="4511520"/>
                  <a:pt x="661901" y="4497286"/>
                </a:cubicBezTo>
                <a:cubicBezTo>
                  <a:pt x="633432" y="4483051"/>
                  <a:pt x="608522" y="4461700"/>
                  <a:pt x="587170" y="4433231"/>
                </a:cubicBezTo>
                <a:cubicBezTo>
                  <a:pt x="565819" y="4404762"/>
                  <a:pt x="537350" y="4390528"/>
                  <a:pt x="501764" y="4390528"/>
                </a:cubicBezTo>
                <a:lnTo>
                  <a:pt x="491088" y="4379852"/>
                </a:lnTo>
                <a:cubicBezTo>
                  <a:pt x="469736" y="4351383"/>
                  <a:pt x="450164" y="4324694"/>
                  <a:pt x="432371" y="4299783"/>
                </a:cubicBezTo>
                <a:cubicBezTo>
                  <a:pt x="414578" y="4274873"/>
                  <a:pt x="395005" y="4248184"/>
                  <a:pt x="373654" y="4219715"/>
                </a:cubicBezTo>
                <a:cubicBezTo>
                  <a:pt x="359419" y="4205480"/>
                  <a:pt x="346964" y="4189466"/>
                  <a:pt x="336288" y="4171673"/>
                </a:cubicBezTo>
                <a:cubicBezTo>
                  <a:pt x="325613" y="4153880"/>
                  <a:pt x="313158" y="4137867"/>
                  <a:pt x="298923" y="4123632"/>
                </a:cubicBezTo>
                <a:cubicBezTo>
                  <a:pt x="298923" y="4123632"/>
                  <a:pt x="291806" y="4116515"/>
                  <a:pt x="277571" y="4102281"/>
                </a:cubicBezTo>
                <a:cubicBezTo>
                  <a:pt x="263337" y="4052460"/>
                  <a:pt x="245544" y="4004419"/>
                  <a:pt x="224192" y="3958157"/>
                </a:cubicBezTo>
                <a:cubicBezTo>
                  <a:pt x="202841" y="3911895"/>
                  <a:pt x="181489" y="3860295"/>
                  <a:pt x="160137" y="3803358"/>
                </a:cubicBezTo>
                <a:cubicBezTo>
                  <a:pt x="153020" y="3782006"/>
                  <a:pt x="145903" y="3760654"/>
                  <a:pt x="138786" y="3739303"/>
                </a:cubicBezTo>
                <a:cubicBezTo>
                  <a:pt x="131669" y="3717951"/>
                  <a:pt x="124551" y="3696599"/>
                  <a:pt x="117434" y="3675248"/>
                </a:cubicBezTo>
                <a:cubicBezTo>
                  <a:pt x="81848" y="3568490"/>
                  <a:pt x="55159" y="3459952"/>
                  <a:pt x="37366" y="3349635"/>
                </a:cubicBezTo>
                <a:cubicBezTo>
                  <a:pt x="19572" y="3239319"/>
                  <a:pt x="14235" y="3127223"/>
                  <a:pt x="21352" y="3013347"/>
                </a:cubicBezTo>
                <a:cubicBezTo>
                  <a:pt x="21352" y="2999113"/>
                  <a:pt x="17793" y="2983099"/>
                  <a:pt x="10676" y="2965306"/>
                </a:cubicBezTo>
                <a:cubicBezTo>
                  <a:pt x="3559" y="2947513"/>
                  <a:pt x="0" y="2931499"/>
                  <a:pt x="0" y="2917265"/>
                </a:cubicBezTo>
                <a:cubicBezTo>
                  <a:pt x="7117" y="2860327"/>
                  <a:pt x="12455" y="2808727"/>
                  <a:pt x="16014" y="2762465"/>
                </a:cubicBezTo>
                <a:cubicBezTo>
                  <a:pt x="19572" y="2716204"/>
                  <a:pt x="24910" y="2664604"/>
                  <a:pt x="32028" y="2607666"/>
                </a:cubicBezTo>
                <a:cubicBezTo>
                  <a:pt x="32028" y="2586314"/>
                  <a:pt x="33807" y="2566742"/>
                  <a:pt x="37366" y="2548949"/>
                </a:cubicBezTo>
                <a:cubicBezTo>
                  <a:pt x="40924" y="2531156"/>
                  <a:pt x="42703" y="2511584"/>
                  <a:pt x="42703" y="2490232"/>
                </a:cubicBezTo>
                <a:cubicBezTo>
                  <a:pt x="49821" y="2468880"/>
                  <a:pt x="56938" y="2449308"/>
                  <a:pt x="64055" y="2431515"/>
                </a:cubicBezTo>
                <a:cubicBezTo>
                  <a:pt x="71172" y="2413722"/>
                  <a:pt x="81848" y="2394150"/>
                  <a:pt x="96082" y="2372798"/>
                </a:cubicBezTo>
                <a:cubicBezTo>
                  <a:pt x="110317" y="2315861"/>
                  <a:pt x="124551" y="2264261"/>
                  <a:pt x="138786" y="2217999"/>
                </a:cubicBezTo>
                <a:cubicBezTo>
                  <a:pt x="153020" y="2171737"/>
                  <a:pt x="167255" y="2120137"/>
                  <a:pt x="181489" y="2063199"/>
                </a:cubicBezTo>
                <a:cubicBezTo>
                  <a:pt x="195724" y="2013379"/>
                  <a:pt x="204620" y="1965338"/>
                  <a:pt x="208179" y="1919076"/>
                </a:cubicBezTo>
                <a:cubicBezTo>
                  <a:pt x="211737" y="1872814"/>
                  <a:pt x="220634" y="1824773"/>
                  <a:pt x="234868" y="1774952"/>
                </a:cubicBezTo>
                <a:cubicBezTo>
                  <a:pt x="234868" y="1760718"/>
                  <a:pt x="233089" y="1744704"/>
                  <a:pt x="229530" y="1726911"/>
                </a:cubicBezTo>
                <a:cubicBezTo>
                  <a:pt x="225972" y="1709118"/>
                  <a:pt x="227751" y="1693104"/>
                  <a:pt x="234868" y="1678870"/>
                </a:cubicBezTo>
                <a:cubicBezTo>
                  <a:pt x="249103" y="1643284"/>
                  <a:pt x="259778" y="1605919"/>
                  <a:pt x="266896" y="1566774"/>
                </a:cubicBezTo>
                <a:cubicBezTo>
                  <a:pt x="274013" y="1527629"/>
                  <a:pt x="281130" y="1486705"/>
                  <a:pt x="288247" y="1444002"/>
                </a:cubicBezTo>
                <a:cubicBezTo>
                  <a:pt x="288247" y="1422650"/>
                  <a:pt x="295364" y="1404857"/>
                  <a:pt x="309599" y="1390623"/>
                </a:cubicBezTo>
                <a:cubicBezTo>
                  <a:pt x="330950" y="1369271"/>
                  <a:pt x="341626" y="1330127"/>
                  <a:pt x="341626" y="1273189"/>
                </a:cubicBezTo>
                <a:lnTo>
                  <a:pt x="341626" y="1230486"/>
                </a:lnTo>
                <a:cubicBezTo>
                  <a:pt x="355861" y="1216251"/>
                  <a:pt x="364757" y="1198458"/>
                  <a:pt x="368316" y="1177107"/>
                </a:cubicBezTo>
                <a:cubicBezTo>
                  <a:pt x="371875" y="1155755"/>
                  <a:pt x="380771" y="1137962"/>
                  <a:pt x="395005" y="1123727"/>
                </a:cubicBezTo>
                <a:cubicBezTo>
                  <a:pt x="409240" y="1102376"/>
                  <a:pt x="421695" y="1082804"/>
                  <a:pt x="432371" y="1065010"/>
                </a:cubicBezTo>
                <a:cubicBezTo>
                  <a:pt x="443047" y="1047217"/>
                  <a:pt x="455502" y="1031204"/>
                  <a:pt x="469736" y="1016969"/>
                </a:cubicBezTo>
                <a:cubicBezTo>
                  <a:pt x="483971" y="995618"/>
                  <a:pt x="494646" y="976045"/>
                  <a:pt x="501764" y="958252"/>
                </a:cubicBezTo>
                <a:cubicBezTo>
                  <a:pt x="508881" y="940459"/>
                  <a:pt x="519557" y="920887"/>
                  <a:pt x="533791" y="899535"/>
                </a:cubicBezTo>
                <a:cubicBezTo>
                  <a:pt x="590729" y="821246"/>
                  <a:pt x="645887" y="742957"/>
                  <a:pt x="699266" y="664667"/>
                </a:cubicBezTo>
                <a:cubicBezTo>
                  <a:pt x="752645" y="586378"/>
                  <a:pt x="807804" y="508089"/>
                  <a:pt x="864741" y="429799"/>
                </a:cubicBezTo>
                <a:cubicBezTo>
                  <a:pt x="907445" y="372862"/>
                  <a:pt x="957265" y="319483"/>
                  <a:pt x="1014203" y="269662"/>
                </a:cubicBezTo>
                <a:cubicBezTo>
                  <a:pt x="1071141" y="219841"/>
                  <a:pt x="1128078" y="177138"/>
                  <a:pt x="1185016" y="141552"/>
                </a:cubicBezTo>
                <a:cubicBezTo>
                  <a:pt x="1227719" y="120201"/>
                  <a:pt x="1270423" y="98849"/>
                  <a:pt x="1313126" y="77497"/>
                </a:cubicBezTo>
                <a:cubicBezTo>
                  <a:pt x="1355829" y="56146"/>
                  <a:pt x="1398532" y="38353"/>
                  <a:pt x="1441236" y="24118"/>
                </a:cubicBezTo>
                <a:cubicBezTo>
                  <a:pt x="1483939" y="9884"/>
                  <a:pt x="1512408" y="2767"/>
                  <a:pt x="1526642" y="2767"/>
                </a:cubicBezTo>
                <a:cubicBezTo>
                  <a:pt x="1562228" y="24118"/>
                  <a:pt x="1580021" y="41911"/>
                  <a:pt x="1580021" y="56146"/>
                </a:cubicBezTo>
                <a:cubicBezTo>
                  <a:pt x="1580021" y="77497"/>
                  <a:pt x="1583580" y="100628"/>
                  <a:pt x="1590697" y="125538"/>
                </a:cubicBezTo>
                <a:cubicBezTo>
                  <a:pt x="1597814" y="150449"/>
                  <a:pt x="1587138" y="173580"/>
                  <a:pt x="1558670" y="194931"/>
                </a:cubicBezTo>
                <a:cubicBezTo>
                  <a:pt x="1551552" y="194931"/>
                  <a:pt x="1547994" y="212724"/>
                  <a:pt x="1547994" y="248310"/>
                </a:cubicBezTo>
                <a:cubicBezTo>
                  <a:pt x="1555111" y="248310"/>
                  <a:pt x="1562228" y="246531"/>
                  <a:pt x="1569345" y="242972"/>
                </a:cubicBezTo>
                <a:cubicBezTo>
                  <a:pt x="1576463" y="239414"/>
                  <a:pt x="1587138" y="237635"/>
                  <a:pt x="1601373" y="237635"/>
                </a:cubicBezTo>
                <a:cubicBezTo>
                  <a:pt x="1644076" y="209166"/>
                  <a:pt x="1690338" y="180697"/>
                  <a:pt x="1740159" y="152228"/>
                </a:cubicBezTo>
                <a:cubicBezTo>
                  <a:pt x="1761510" y="137994"/>
                  <a:pt x="1784641" y="125538"/>
                  <a:pt x="1809551" y="114863"/>
                </a:cubicBezTo>
                <a:cubicBezTo>
                  <a:pt x="1834462" y="104187"/>
                  <a:pt x="1854034" y="91732"/>
                  <a:pt x="1868268" y="77497"/>
                </a:cubicBezTo>
                <a:cubicBezTo>
                  <a:pt x="1918089" y="27677"/>
                  <a:pt x="1967021" y="1878"/>
                  <a:pt x="2015062" y="99"/>
                </a:cubicBez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866864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CB8A1-3F4A-417F-86BC-483ADB4A6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2AF158-8159-497B-85A1-AEB59089DA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68EE08-E3FC-43F5-9AF6-C10AFC60CD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4492C-D71D-442C-A857-C3F8B3E45D06}" type="datetimeFigureOut">
              <a:rPr lang="en-US" smtClean="0"/>
              <a:t>4/29/2022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E70897-F3B7-45A4-807F-594DED0096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2E1E57-4C52-4159-B81F-9A183A37B2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5D1A2-2C29-4ACD-9969-9FCB7CD312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3785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2256E8-EBB9-4B5A-9C94-F6B5FF82E7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28D1A2-33EB-46CE-9A0E-7A850D6E9B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FF34D7-C6D6-4DD4-A3EE-D2A836512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4492C-D71D-442C-A857-C3F8B3E45D06}" type="datetimeFigureOut">
              <a:rPr lang="en-US" smtClean="0"/>
              <a:t>4/29/2022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600523-27BB-4B5B-B3D2-55B3427432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F092AF-DA57-4100-92CF-8E98947EA1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5D1A2-2C29-4ACD-9969-9FCB7CD312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8034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F4C21-0152-44DF-938A-437511E18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67D073-198D-4F75-AF98-583F922ABB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322878-C0EB-47CA-811B-D78BE9BA9E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564BD5-16E0-4D98-AF20-A70AFFF848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4492C-D71D-442C-A857-C3F8B3E45D06}" type="datetimeFigureOut">
              <a:rPr lang="en-US" smtClean="0"/>
              <a:t>4/29/2022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7F715C-4DDB-4518-9B46-15477E1E3D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542BEC-B9F6-4039-9862-30B8A602C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5D1A2-2C29-4ACD-9969-9FCB7CD312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6001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6D8313-43A4-4274-95E8-223613D7BB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77F37B-29F8-44F9-A75F-BE7F1DFA22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7E8144-9646-45D9-8191-A3675E77F4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8C600A-B20C-4958-BAB7-00D2C58277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E265B83-795B-41FB-B8A2-F4458604FF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F82B1F-21F7-4CEA-A17C-00D0BD3489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4492C-D71D-442C-A857-C3F8B3E45D06}" type="datetimeFigureOut">
              <a:rPr lang="en-US" smtClean="0"/>
              <a:t>4/29/2022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CA77DF8-7423-40B0-9B76-C77596FDFF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1535232-6C03-4BA6-87F2-F56E9A404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5D1A2-2C29-4ACD-9969-9FCB7CD312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654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7B1D9-7CE8-4C76-AF69-56F5E34B4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8C2B9B1-EE82-40DE-AE5B-20C374D8D9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4492C-D71D-442C-A857-C3F8B3E45D06}" type="datetimeFigureOut">
              <a:rPr lang="en-US" smtClean="0"/>
              <a:t>4/29/2022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3D70B0-9663-46A3-8C80-0A7CBB045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5CBC74-95D5-4648-B9C7-9F43F9CBDF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5D1A2-2C29-4ACD-9969-9FCB7CD312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876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C94A39B-3DB4-4BEF-90C7-D9A148B1F5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4492C-D71D-442C-A857-C3F8B3E45D06}" type="datetimeFigureOut">
              <a:rPr lang="en-US" smtClean="0"/>
              <a:t>4/29/2022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0CCBEA9-9007-4DB8-8BCC-38AB56538F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708BAF-AF99-4C13-8BCA-FCAB9BC0EE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5D1A2-2C29-4ACD-9969-9FCB7CD312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2077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940008-A937-4C46-8965-E8D1A01AE4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CAC597-B839-49DC-B46D-563F1AC872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4C0A8A-2BCC-4F7F-A98E-7E27FB4C0B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32738F-A4C9-4954-A355-85D6E5506C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4492C-D71D-442C-A857-C3F8B3E45D06}" type="datetimeFigureOut">
              <a:rPr lang="en-US" smtClean="0"/>
              <a:t>4/29/2022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0B678A-787E-4A42-B5DE-1DF8CC53C2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3E8E7A-9045-4515-AD34-7E06D6BCE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5D1A2-2C29-4ACD-9969-9FCB7CD312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217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AFDAC5-8565-4B37-B667-760C45A6E8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516EBA6-5397-4B23-BD18-B162CB9CFBF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2C4097-7DCD-4317-80D2-D60C10EA29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2F4CE2-2C51-4101-ADEE-FB13299469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4492C-D71D-442C-A857-C3F8B3E45D06}" type="datetimeFigureOut">
              <a:rPr lang="en-US" smtClean="0"/>
              <a:t>4/29/2022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E76E69-4AC9-48EB-A6D1-0C2BE0D06A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F1BE67-7A07-4B5D-88D7-743A19F433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5D1A2-2C29-4ACD-9969-9FCB7CD312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134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5416C5A-AAAD-45F1-B318-8122FA75BB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177BC9-B000-4261-A1ED-B89AE7454F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BAD1FA-0B49-4281-9C06-2961954813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24492C-D71D-442C-A857-C3F8B3E45D06}" type="datetimeFigureOut">
              <a:rPr lang="en-US" smtClean="0"/>
              <a:t>4/29/2022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A83F04-3500-44FD-8A26-9AF9F8D637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ED3CF5-E6AB-422E-8DA2-9D954811B0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C5D1A2-2C29-4ACD-9969-9FCB7CD312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7774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webp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reboy.com/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webp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webp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8.jpg"/><Relationship Id="rId4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g"/><Relationship Id="rId3" Type="http://schemas.openxmlformats.org/officeDocument/2006/relationships/image" Target="../media/image26.png"/><Relationship Id="rId7" Type="http://schemas.openxmlformats.org/officeDocument/2006/relationships/image" Target="../media/image23.webp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0.gif"/><Relationship Id="rId5" Type="http://schemas.openxmlformats.org/officeDocument/2006/relationships/image" Target="../media/image39.png"/><Relationship Id="rId4" Type="http://schemas.openxmlformats.org/officeDocument/2006/relationships/image" Target="../media/image12.jpg"/><Relationship Id="rId9" Type="http://schemas.openxmlformats.org/officeDocument/2006/relationships/image" Target="../media/image41.webp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2.jpg"/><Relationship Id="rId4" Type="http://schemas.openxmlformats.org/officeDocument/2006/relationships/image" Target="../media/image4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sv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Default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web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A816345-8D39-407E-84DE-F29C337F96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537883" y="2165584"/>
            <a:ext cx="13527741" cy="2277035"/>
          </a:xfrm>
        </p:spPr>
        <p:txBody>
          <a:bodyPr>
            <a:normAutofit/>
          </a:bodyPr>
          <a:lstStyle/>
          <a:p>
            <a:pPr algn="ctr"/>
            <a:r>
              <a:rPr lang="en-US" sz="3200" b="1" i="0" dirty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In-Depth Analysis &amp; Comparison of Parallelism</a:t>
            </a:r>
            <a:br>
              <a:rPr lang="en-US" sz="3200" b="1" i="0" dirty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</a:br>
            <a:r>
              <a:rPr lang="en-US" sz="3200" b="1" i="0" dirty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Techniques in Python &amp; Go</a:t>
            </a:r>
            <a:r>
              <a:rPr lang="en-US" sz="6600" dirty="0"/>
              <a:t> </a:t>
            </a:r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3A082C11-A1C2-4163-A3BE-E12C94932DFC}"/>
              </a:ext>
            </a:extLst>
          </p:cNvPr>
          <p:cNvSpPr txBox="1">
            <a:spLocks/>
          </p:cNvSpPr>
          <p:nvPr/>
        </p:nvSpPr>
        <p:spPr>
          <a:xfrm>
            <a:off x="861060" y="3972560"/>
            <a:ext cx="10774680" cy="26447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“</a:t>
            </a:r>
            <a:r>
              <a:rPr lang="en-US" dirty="0">
                <a:solidFill>
                  <a:srgbClr val="FF0000"/>
                </a:solidFill>
              </a:rPr>
              <a:t>CS159</a:t>
            </a:r>
            <a:r>
              <a:rPr lang="en-US" dirty="0"/>
              <a:t>”</a:t>
            </a:r>
          </a:p>
          <a:p>
            <a:pPr algn="ctr"/>
            <a:endParaRPr lang="en-US" sz="1600" dirty="0"/>
          </a:p>
          <a:p>
            <a:pPr algn="ctr"/>
            <a:r>
              <a:rPr lang="en-US" dirty="0"/>
              <a:t>Ziad Mansour Mohamed</a:t>
            </a:r>
          </a:p>
          <a:p>
            <a:pPr algn="ctr"/>
            <a:r>
              <a:rPr lang="en-US" dirty="0"/>
              <a:t>016123575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F91BCC9-29F4-4512-8B6F-F9DEF0B09385}"/>
              </a:ext>
            </a:extLst>
          </p:cNvPr>
          <p:cNvCxnSpPr/>
          <p:nvPr/>
        </p:nvCxnSpPr>
        <p:spPr>
          <a:xfrm>
            <a:off x="3312160" y="4998720"/>
            <a:ext cx="5821680" cy="0"/>
          </a:xfrm>
          <a:prstGeom prst="line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2376502F-2CB8-4382-AF80-82F19632F8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651" y="357248"/>
            <a:ext cx="1821180" cy="182118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24E3F4A-5136-4DEB-8478-4F02D264AC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2254" y="279339"/>
            <a:ext cx="1976997" cy="1976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9852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94A4B-B4B1-4D30-B638-37DD70CE8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934" y="372626"/>
            <a:ext cx="9027458" cy="1325563"/>
          </a:xfrm>
        </p:spPr>
        <p:txBody>
          <a:bodyPr/>
          <a:lstStyle/>
          <a:p>
            <a:pPr algn="ctr"/>
            <a:r>
              <a:rPr lang="en-US" dirty="0"/>
              <a:t>Python Global Interpreter Lock 🔒 GIL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FD3546-1D2D-4516-ADD4-70E3ECD51283}"/>
              </a:ext>
            </a:extLst>
          </p:cNvPr>
          <p:cNvCxnSpPr>
            <a:cxnSpLocks/>
          </p:cNvCxnSpPr>
          <p:nvPr/>
        </p:nvCxnSpPr>
        <p:spPr>
          <a:xfrm>
            <a:off x="193934" y="609280"/>
            <a:ext cx="0" cy="852256"/>
          </a:xfrm>
          <a:prstGeom prst="line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C53D9CD7-E64F-4D5E-AAB2-A0DFE3756C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9059" y="1004027"/>
            <a:ext cx="7282200" cy="484994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6BC5512-BBFA-4B7E-927D-43800D5010C9}"/>
              </a:ext>
            </a:extLst>
          </p:cNvPr>
          <p:cNvSpPr txBox="1"/>
          <p:nvPr/>
        </p:nvSpPr>
        <p:spPr>
          <a:xfrm>
            <a:off x="194520" y="1934843"/>
            <a:ext cx="690552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The Python Global Interpreter Lock or </a:t>
            </a:r>
            <a:r>
              <a:rPr lang="en-US" b="1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GIL</a:t>
            </a:r>
            <a:r>
              <a:rPr lang="en-US" dirty="0">
                <a:solidFill>
                  <a:srgbClr val="202124"/>
                </a:solidFill>
                <a:latin typeface="Roboto" panose="02000000000000000000" pitchFamily="2" charset="0"/>
              </a:rPr>
              <a:t>: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b="0" i="0" dirty="0">
                <a:solidFill>
                  <a:srgbClr val="000000"/>
                </a:solidFill>
                <a:effectLst/>
                <a:latin typeface="TimesNewRomanPSMT"/>
              </a:rPr>
              <a:t>introduced in </a:t>
            </a:r>
            <a:r>
              <a:rPr lang="en-US" b="1" i="0" dirty="0">
                <a:solidFill>
                  <a:srgbClr val="000000"/>
                </a:solidFill>
                <a:effectLst/>
                <a:latin typeface="TimesNewRomanPSMT"/>
              </a:rPr>
              <a:t>1992</a:t>
            </a:r>
            <a:r>
              <a:rPr lang="en-US" dirty="0"/>
              <a:t> to CPython</a:t>
            </a:r>
            <a:endParaRPr lang="en-US" b="0" i="0" dirty="0">
              <a:solidFill>
                <a:srgbClr val="202124"/>
              </a:solidFill>
              <a:effectLst/>
              <a:latin typeface="Roboto" panose="02000000000000000000" pitchFamily="2" charset="0"/>
            </a:endParaRP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A</a:t>
            </a:r>
            <a:r>
              <a:rPr lang="en-US" b="1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mutex (or a lock) that allows only one thread to hold the control of the Python interpreter.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This means that only one thread can be in a state of execution at any point in time.</a:t>
            </a:r>
            <a:endParaRPr lang="en-US" b="0" dirty="0">
              <a:solidFill>
                <a:srgbClr val="202124"/>
              </a:solidFill>
              <a:latin typeface="Roboto" panose="02000000000000000000" pitchFamily="2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b="0" dirty="0">
                <a:solidFill>
                  <a:srgbClr val="202124"/>
                </a:solidFill>
                <a:latin typeface="Roboto" panose="02000000000000000000" pitchFamily="2" charset="0"/>
              </a:rPr>
              <a:t>The other suggested solutions included: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202124"/>
                </a:solidFill>
                <a:latin typeface="Roboto" panose="02000000000000000000" pitchFamily="2" charset="0"/>
              </a:rPr>
              <a:t>Get red of the GIL and ref_counter and do Garbage Collecting</a:t>
            </a: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en-US" sz="1800" b="1" i="0" dirty="0">
                <a:solidFill>
                  <a:srgbClr val="000000"/>
                </a:solidFill>
                <a:effectLst/>
                <a:latin typeface="TimesNewRomanPSMT"/>
              </a:rPr>
              <a:t>Jython: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NewRomanPSMT"/>
              </a:rPr>
              <a:t> Java, </a:t>
            </a:r>
            <a:r>
              <a:rPr lang="en-US" sz="1800" b="1" i="0" dirty="0">
                <a:solidFill>
                  <a:srgbClr val="000000"/>
                </a:solidFill>
                <a:effectLst/>
                <a:latin typeface="TimesNewRomanPSMT"/>
              </a:rPr>
              <a:t>IronPython: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NewRomanPSMT"/>
              </a:rPr>
              <a:t> .NET, </a:t>
            </a:r>
            <a:r>
              <a:rPr lang="en-US" sz="1800" b="1" i="0" dirty="0">
                <a:solidFill>
                  <a:srgbClr val="000000"/>
                </a:solidFill>
                <a:effectLst/>
                <a:latin typeface="TimesNewRomanPSMT"/>
              </a:rPr>
              <a:t>PyPy: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NewRomanPSMT"/>
              </a:rPr>
              <a:t> Jit compiler.</a:t>
            </a:r>
            <a:r>
              <a:rPr lang="en-US" dirty="0"/>
              <a:t> 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b="0" dirty="0">
                <a:solidFill>
                  <a:srgbClr val="202124"/>
                </a:solidFill>
                <a:latin typeface="Roboto" panose="02000000000000000000" pitchFamily="2" charset="0"/>
              </a:rPr>
              <a:t>“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NewRomanPSMT"/>
              </a:rPr>
              <a:t>The design decision of the GIL is one of the things that made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TimesNewRomanPSM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TimesNewRomanPSMT"/>
              </a:rPr>
              <a:t>Python as popular as it is today. Actually, Indeed part of the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TimesNewRomanPSM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TimesNewRomanPSMT"/>
              </a:rPr>
              <a:t>reasons Python is successful today because it had the GIL” - [Larry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TimesNewRomanPSM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TimesNewRomanPSMT"/>
              </a:rPr>
              <a:t>Hastings, Python’s Infamous GIL]</a:t>
            </a:r>
            <a:r>
              <a:rPr lang="en-US" dirty="0"/>
              <a:t> </a:t>
            </a:r>
            <a:endParaRPr lang="en-US" b="0" dirty="0">
              <a:solidFill>
                <a:srgbClr val="202124"/>
              </a:solidFill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97607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E4D89667-6773-4C15-80AD-41CC2CA1A64E}"/>
              </a:ext>
            </a:extLst>
          </p:cNvPr>
          <p:cNvGrpSpPr/>
          <p:nvPr/>
        </p:nvGrpSpPr>
        <p:grpSpPr>
          <a:xfrm>
            <a:off x="6095999" y="1660922"/>
            <a:ext cx="6006353" cy="3600833"/>
            <a:chOff x="6096000" y="546343"/>
            <a:chExt cx="5709920" cy="3600833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967692DC-5C8D-4254-9501-8589D812A2D0}"/>
                </a:ext>
              </a:extLst>
            </p:cNvPr>
            <p:cNvCxnSpPr>
              <a:cxnSpLocks/>
            </p:cNvCxnSpPr>
            <p:nvPr/>
          </p:nvCxnSpPr>
          <p:spPr>
            <a:xfrm>
              <a:off x="6103093" y="584663"/>
              <a:ext cx="0" cy="531864"/>
            </a:xfrm>
            <a:prstGeom prst="line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AF4E125C-70BB-4E4D-A895-87081F3AD1A5}"/>
                </a:ext>
              </a:extLst>
            </p:cNvPr>
            <p:cNvGrpSpPr/>
            <p:nvPr/>
          </p:nvGrpSpPr>
          <p:grpSpPr>
            <a:xfrm>
              <a:off x="6096000" y="546343"/>
              <a:ext cx="5709920" cy="3600833"/>
              <a:chOff x="6096000" y="546343"/>
              <a:chExt cx="5709920" cy="3600833"/>
            </a:xfrm>
          </p:grpSpPr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A7E863C2-07C2-4B9A-A6EB-53D91DC16565}"/>
                  </a:ext>
                </a:extLst>
              </p:cNvPr>
              <p:cNvSpPr/>
              <p:nvPr/>
            </p:nvSpPr>
            <p:spPr>
              <a:xfrm>
                <a:off x="6096000" y="546343"/>
                <a:ext cx="5597452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3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gil.py</a:t>
                </a:r>
              </a:p>
            </p:txBody>
          </p:sp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63B9749-5D41-4556-8F0B-743916A3D496}"/>
                  </a:ext>
                </a:extLst>
              </p:cNvPr>
              <p:cNvSpPr txBox="1"/>
              <p:nvPr/>
            </p:nvSpPr>
            <p:spPr>
              <a:xfrm>
                <a:off x="6103093" y="1169438"/>
                <a:ext cx="5702827" cy="29777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endParaRPr lang="en-US" sz="5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b="1" dirty="0">
                    <a:solidFill>
                      <a:srgbClr val="FF0000"/>
                    </a:solidFill>
                  </a:rPr>
                  <a:t>CPU bound </a:t>
                </a:r>
                <a:r>
                  <a:rPr lang="en-US" dirty="0"/>
                  <a:t>Counting till 50_000_000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Know we know about the GIL</a:t>
                </a:r>
              </a:p>
              <a:p>
                <a:pPr marL="742950" lvl="1" indent="-285750">
                  <a:buFont typeface="Wingdings" panose="05000000000000000000" pitchFamily="2" charset="2"/>
                  <a:buChar char="Ø"/>
                </a:pPr>
                <a:r>
                  <a:rPr lang="en-US" dirty="0"/>
                  <a:t>Single Core</a:t>
                </a:r>
              </a:p>
              <a:p>
                <a:pPr marL="742950" lvl="1" indent="-285750">
                  <a:buFont typeface="Wingdings" panose="05000000000000000000" pitchFamily="2" charset="2"/>
                  <a:buChar char="Ø"/>
                </a:pPr>
                <a:r>
                  <a:rPr lang="en-US" dirty="0"/>
                  <a:t>Context Switch</a:t>
                </a:r>
              </a:p>
              <a:p>
                <a:pPr marL="742950" lvl="1" indent="-285750">
                  <a:buFont typeface="Wingdings" panose="05000000000000000000" pitchFamily="2" charset="2"/>
                  <a:buChar char="Ø"/>
                </a:pPr>
                <a:r>
                  <a:rPr lang="en-US" dirty="0"/>
                  <a:t>Cost of Spawning threads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800" b="0" i="0" dirty="0">
                    <a:solidFill>
                      <a:srgbClr val="000000"/>
                    </a:solidFill>
                    <a:effectLst/>
                    <a:latin typeface="TimesNewRomanPSMT"/>
                  </a:rPr>
                  <a:t>Python threads don’t correspond to HW threads "</a:t>
                </a:r>
                <a:r>
                  <a:rPr lang="en-US" sz="1800" b="1" i="0" dirty="0">
                    <a:solidFill>
                      <a:srgbClr val="FF0000"/>
                    </a:solidFill>
                    <a:effectLst/>
                    <a:latin typeface="TimesNewRomanPSMT"/>
                  </a:rPr>
                  <a:t>Cpython</a:t>
                </a:r>
                <a:r>
                  <a:rPr lang="en-US" sz="1800" b="0" i="0" dirty="0">
                    <a:solidFill>
                      <a:srgbClr val="000000"/>
                    </a:solidFill>
                    <a:effectLst/>
                    <a:latin typeface="TimesNewRomanPSMT"/>
                  </a:rPr>
                  <a:t>“</a:t>
                </a:r>
              </a:p>
              <a:p>
                <a:pPr marL="742950" lvl="1" indent="-285750">
                  <a:buFont typeface="Wingdings" panose="05000000000000000000" pitchFamily="2" charset="2"/>
                  <a:buChar char="Ø"/>
                </a:pPr>
                <a:r>
                  <a:rPr lang="en-US" sz="1800" b="0" i="0" dirty="0">
                    <a:solidFill>
                      <a:srgbClr val="000000"/>
                    </a:solidFill>
                    <a:effectLst/>
                    <a:latin typeface="TimesNewRomanPSMT"/>
                  </a:rPr>
                  <a:t>Python runtime</a:t>
                </a:r>
                <a:r>
                  <a:rPr lang="en-US" dirty="0"/>
                  <a:t> </a:t>
                </a:r>
                <a:r>
                  <a:rPr lang="en-US" dirty="0">
                    <a:solidFill>
                      <a:srgbClr val="FF0000"/>
                    </a:solidFill>
                  </a:rPr>
                  <a:t>not</a:t>
                </a:r>
                <a:r>
                  <a:rPr lang="en-US" dirty="0"/>
                  <a:t> </a:t>
                </a:r>
                <a:r>
                  <a:rPr lang="en-US" sz="1800" b="0" i="0" dirty="0">
                    <a:solidFill>
                      <a:srgbClr val="000000"/>
                    </a:solidFill>
                    <a:effectLst/>
                    <a:latin typeface="TimesNewRomanPSMT"/>
                  </a:rPr>
                  <a:t>OS schedular</a:t>
                </a:r>
              </a:p>
              <a:p>
                <a:pPr marL="1200150" lvl="2" indent="-285750">
                  <a:buFont typeface="Wingdings" panose="05000000000000000000" pitchFamily="2" charset="2"/>
                  <a:buChar char="§"/>
                </a:pPr>
                <a:r>
                  <a:rPr lang="en-US" dirty="0"/>
                  <a:t>Context Switch every 100 Byte Code</a:t>
                </a:r>
                <a:br>
                  <a:rPr lang="en-US" dirty="0"/>
                </a:br>
                <a:br>
                  <a:rPr lang="en-US" dirty="0"/>
                </a:br>
                <a:endParaRPr lang="en-US" dirty="0"/>
              </a:p>
            </p:txBody>
          </p:sp>
        </p:grp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8811EA81-F97C-4E1A-935E-EB20925ADF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302" y="2865071"/>
            <a:ext cx="4915326" cy="112785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19241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C98843D-363B-4135-8946-E84193037A98}"/>
              </a:ext>
            </a:extLst>
          </p:cNvPr>
          <p:cNvGrpSpPr/>
          <p:nvPr/>
        </p:nvGrpSpPr>
        <p:grpSpPr>
          <a:xfrm>
            <a:off x="1152382" y="3075057"/>
            <a:ext cx="3982500" cy="707886"/>
            <a:chOff x="372961" y="5990032"/>
            <a:chExt cx="3982500" cy="70788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D6EE365-1CAB-4ED6-8456-350DC7692BB0}"/>
                </a:ext>
              </a:extLst>
            </p:cNvPr>
            <p:cNvSpPr txBox="1"/>
            <p:nvPr/>
          </p:nvSpPr>
          <p:spPr>
            <a:xfrm>
              <a:off x="372961" y="5990032"/>
              <a:ext cx="398250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multiprocessing.</a:t>
              </a:r>
              <a:r>
                <a:rPr lang="en-US" sz="4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py</a:t>
              </a:r>
              <a:endParaRPr lang="lt-LT" sz="4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1004B5DE-549F-4AA2-AB14-1197B6609DA3}"/>
                </a:ext>
              </a:extLst>
            </p:cNvPr>
            <p:cNvCxnSpPr>
              <a:cxnSpLocks/>
            </p:cNvCxnSpPr>
            <p:nvPr/>
          </p:nvCxnSpPr>
          <p:spPr>
            <a:xfrm>
              <a:off x="383054" y="5990032"/>
              <a:ext cx="0" cy="707886"/>
            </a:xfrm>
            <a:prstGeom prst="line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  <p:pic>
        <p:nvPicPr>
          <p:cNvPr id="42" name="Picture Placeholder 8">
            <a:extLst>
              <a:ext uri="{FF2B5EF4-FFF2-40B4-BE49-F238E27FC236}">
                <a16:creationId xmlns:a16="http://schemas.microsoft.com/office/drawing/2014/main" id="{F2E6C374-9CF0-4753-B153-D8F95C41CBE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48" r="21948"/>
          <a:stretch/>
        </p:blipFill>
        <p:spPr>
          <a:xfrm>
            <a:off x="5706246" y="838731"/>
            <a:ext cx="5167096" cy="5180538"/>
          </a:xfrm>
        </p:spPr>
      </p:pic>
    </p:spTree>
    <p:extLst>
      <p:ext uri="{BB962C8B-B14F-4D97-AF65-F5344CB8AC3E}">
        <p14:creationId xmlns:p14="http://schemas.microsoft.com/office/powerpoint/2010/main" val="2170638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E4D89667-6773-4C15-80AD-41CC2CA1A64E}"/>
              </a:ext>
            </a:extLst>
          </p:cNvPr>
          <p:cNvGrpSpPr/>
          <p:nvPr/>
        </p:nvGrpSpPr>
        <p:grpSpPr>
          <a:xfrm>
            <a:off x="6096000" y="1187461"/>
            <a:ext cx="6006353" cy="4930038"/>
            <a:chOff x="6096000" y="546343"/>
            <a:chExt cx="5709920" cy="5492771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967692DC-5C8D-4254-9501-8589D812A2D0}"/>
                </a:ext>
              </a:extLst>
            </p:cNvPr>
            <p:cNvCxnSpPr>
              <a:cxnSpLocks/>
            </p:cNvCxnSpPr>
            <p:nvPr/>
          </p:nvCxnSpPr>
          <p:spPr>
            <a:xfrm>
              <a:off x="6103093" y="584663"/>
              <a:ext cx="0" cy="531864"/>
            </a:xfrm>
            <a:prstGeom prst="line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AF4E125C-70BB-4E4D-A895-87081F3AD1A5}"/>
                </a:ext>
              </a:extLst>
            </p:cNvPr>
            <p:cNvGrpSpPr/>
            <p:nvPr/>
          </p:nvGrpSpPr>
          <p:grpSpPr>
            <a:xfrm>
              <a:off x="6096000" y="546343"/>
              <a:ext cx="5709920" cy="5492771"/>
              <a:chOff x="6096000" y="546343"/>
              <a:chExt cx="5709920" cy="5492771"/>
            </a:xfrm>
          </p:grpSpPr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A7E863C2-07C2-4B9A-A6EB-53D91DC16565}"/>
                  </a:ext>
                </a:extLst>
              </p:cNvPr>
              <p:cNvSpPr/>
              <p:nvPr/>
            </p:nvSpPr>
            <p:spPr>
              <a:xfrm>
                <a:off x="6096000" y="546343"/>
                <a:ext cx="5597452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32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lt"/>
                  </a:rPr>
                  <a:t>multiprocessing</a:t>
                </a:r>
                <a:r>
                  <a:rPr lang="en-US" sz="3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.py</a:t>
                </a:r>
              </a:p>
            </p:txBody>
          </p:sp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63B9749-5D41-4556-8F0B-743916A3D496}"/>
                  </a:ext>
                </a:extLst>
              </p:cNvPr>
              <p:cNvSpPr txBox="1"/>
              <p:nvPr/>
            </p:nvSpPr>
            <p:spPr>
              <a:xfrm>
                <a:off x="6103093" y="1178403"/>
                <a:ext cx="5702827" cy="48607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endParaRPr lang="en-US" sz="5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b="1" dirty="0">
                    <a:solidFill>
                      <a:srgbClr val="FF0000"/>
                    </a:solidFill>
                  </a:rPr>
                  <a:t>I/O bound </a:t>
                </a:r>
                <a:r>
                  <a:rPr lang="en-US" dirty="0"/>
                  <a:t>Status Checker Program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multiprocessing.pool</a:t>
                </a:r>
              </a:p>
              <a:p>
                <a:pPr marL="742950" lvl="1" indent="-285750">
                  <a:buFont typeface="Wingdings" panose="05000000000000000000" pitchFamily="2" charset="2"/>
                  <a:buChar char="Ø"/>
                </a:pPr>
                <a:r>
                  <a:rPr lang="en-US" dirty="0">
                    <a:solidFill>
                      <a:schemeClr val="accent2">
                        <a:lumMod val="75000"/>
                      </a:schemeClr>
                    </a:solidFill>
                  </a:rPr>
                  <a:t>Pool</a:t>
                </a:r>
                <a:r>
                  <a:rPr lang="en-US" dirty="0"/>
                  <a:t> as ProcessPool</a:t>
                </a:r>
              </a:p>
              <a:p>
                <a:pPr marL="742950" lvl="1" indent="-285750">
                  <a:buFont typeface="Wingdings" panose="05000000000000000000" pitchFamily="2" charset="2"/>
                  <a:buChar char="Ø"/>
                </a:pPr>
                <a:r>
                  <a:rPr lang="en-US" dirty="0">
                    <a:solidFill>
                      <a:schemeClr val="accent2">
                        <a:lumMod val="75000"/>
                      </a:schemeClr>
                    </a:solidFill>
                  </a:rPr>
                  <a:t>ThreadPool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multiprocessing </a:t>
                </a:r>
                <a:r>
                  <a:rPr lang="en-US" sz="1800" b="0" i="0" dirty="0">
                    <a:solidFill>
                      <a:srgbClr val="000000"/>
                    </a:solidFill>
                    <a:effectLst/>
                    <a:latin typeface="TimesNewRomanPSMT"/>
                  </a:rPr>
                  <a:t>Python pkg “</a:t>
                </a:r>
                <a:r>
                  <a:rPr lang="en-US" sz="1800" b="0" i="0" dirty="0" err="1">
                    <a:solidFill>
                      <a:srgbClr val="000000"/>
                    </a:solidFill>
                    <a:effectLst/>
                    <a:latin typeface="TimesNewRomanPSMT"/>
                  </a:rPr>
                  <a:t>SubProsses</a:t>
                </a:r>
                <a:r>
                  <a:rPr lang="en-US" sz="1800" b="0" i="0" dirty="0">
                    <a:solidFill>
                      <a:srgbClr val="000000"/>
                    </a:solidFill>
                    <a:effectLst/>
                    <a:latin typeface="TimesNewRomanPSMT"/>
                  </a:rPr>
                  <a:t>"</a:t>
                </a:r>
              </a:p>
              <a:p>
                <a:pPr marL="742950" lvl="1" indent="-285750">
                  <a:buFont typeface="Wingdings" panose="05000000000000000000" pitchFamily="2" charset="2"/>
                  <a:buChar char="Ø"/>
                </a:pPr>
                <a:r>
                  <a:rPr lang="en-US" b="0" i="0" dirty="0">
                    <a:solidFill>
                      <a:srgbClr val="000000"/>
                    </a:solidFill>
                    <a:effectLst/>
                    <a:latin typeface="Cento"/>
                  </a:rPr>
                  <a:t>Child processes started by Python</a:t>
                </a:r>
              </a:p>
              <a:p>
                <a:pPr marL="1200150" lvl="2" indent="-285750">
                  <a:buFont typeface="Wingdings" panose="05000000000000000000" pitchFamily="2" charset="2"/>
                  <a:buChar char="§"/>
                </a:pPr>
                <a:r>
                  <a:rPr lang="en-US" dirty="0">
                    <a:solidFill>
                      <a:srgbClr val="000000"/>
                    </a:solidFill>
                    <a:latin typeface="Cento"/>
                  </a:rPr>
                  <a:t>Interpreter =&gt; GIL</a:t>
                </a:r>
              </a:p>
              <a:p>
                <a:pPr marL="1200150" lvl="2" indent="-285750">
                  <a:buFont typeface="Wingdings" panose="05000000000000000000" pitchFamily="2" charset="2"/>
                  <a:buChar char="§"/>
                </a:pPr>
                <a:r>
                  <a:rPr lang="en-US" dirty="0">
                    <a:solidFill>
                      <a:srgbClr val="000000"/>
                    </a:solidFill>
                    <a:latin typeface="Cento"/>
                  </a:rPr>
                  <a:t>CPU Bound</a:t>
                </a:r>
              </a:p>
              <a:p>
                <a:pPr marL="1200150" lvl="2" indent="-285750">
                  <a:buFont typeface="Wingdings" panose="05000000000000000000" pitchFamily="2" charset="2"/>
                  <a:buChar char="§"/>
                </a:pPr>
                <a:r>
                  <a:rPr lang="en-US" dirty="0">
                    <a:solidFill>
                      <a:srgbClr val="FF0000"/>
                    </a:solidFill>
                    <a:latin typeface="Cento"/>
                  </a:rPr>
                  <a:t>CONS: </a:t>
                </a:r>
              </a:p>
              <a:p>
                <a:pPr marL="1657350" lvl="3" indent="-285750">
                  <a:buFont typeface="Wingdings" panose="05000000000000000000" pitchFamily="2" charset="2"/>
                  <a:buChar char="q"/>
                </a:pPr>
                <a:r>
                  <a:rPr lang="en-US" b="0" dirty="0">
                    <a:effectLst/>
                    <a:latin typeface="Consolas" panose="020B0609020204030204" pitchFamily="49" charset="0"/>
                  </a:rPr>
                  <a:t>Spawning processes is a bit slower than threads</a:t>
                </a:r>
              </a:p>
              <a:p>
                <a:pPr marL="1657350" lvl="3" indent="-285750">
                  <a:buFont typeface="Wingdings" panose="05000000000000000000" pitchFamily="2" charset="2"/>
                  <a:buChar char="q"/>
                </a:pPr>
                <a:r>
                  <a:rPr lang="en-US" dirty="0">
                    <a:latin typeface="Consolas" panose="020B0609020204030204" pitchFamily="49" charset="0"/>
                  </a:rPr>
                  <a:t>Creating Pools has a certain amount of overhead</a:t>
                </a:r>
                <a:br>
                  <a:rPr lang="en-US" dirty="0"/>
                </a:br>
                <a:br>
                  <a:rPr lang="en-US" dirty="0"/>
                </a:br>
                <a:endParaRPr lang="en-US" dirty="0"/>
              </a:p>
            </p:txBody>
          </p:sp>
        </p:grp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DA3F1B47-2CC8-40CB-802B-560E303B09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46" y="1291405"/>
            <a:ext cx="5494496" cy="427519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52465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C98843D-363B-4135-8946-E84193037A98}"/>
              </a:ext>
            </a:extLst>
          </p:cNvPr>
          <p:cNvGrpSpPr/>
          <p:nvPr/>
        </p:nvGrpSpPr>
        <p:grpSpPr>
          <a:xfrm>
            <a:off x="1824735" y="3075057"/>
            <a:ext cx="1684179" cy="707886"/>
            <a:chOff x="372961" y="5990032"/>
            <a:chExt cx="1684179" cy="70788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D6EE365-1CAB-4ED6-8456-350DC7692BB0}"/>
                </a:ext>
              </a:extLst>
            </p:cNvPr>
            <p:cNvSpPr txBox="1"/>
            <p:nvPr/>
          </p:nvSpPr>
          <p:spPr>
            <a:xfrm>
              <a:off x="372961" y="5990032"/>
              <a:ext cx="168417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map.</a:t>
              </a:r>
              <a:r>
                <a:rPr lang="en-US" sz="4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py</a:t>
              </a:r>
              <a:endParaRPr lang="lt-LT" sz="4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1004B5DE-549F-4AA2-AB14-1197B6609DA3}"/>
                </a:ext>
              </a:extLst>
            </p:cNvPr>
            <p:cNvCxnSpPr>
              <a:cxnSpLocks/>
            </p:cNvCxnSpPr>
            <p:nvPr/>
          </p:nvCxnSpPr>
          <p:spPr>
            <a:xfrm>
              <a:off x="383054" y="5990032"/>
              <a:ext cx="0" cy="707886"/>
            </a:xfrm>
            <a:prstGeom prst="line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  <p:pic>
        <p:nvPicPr>
          <p:cNvPr id="42" name="Picture Placeholder 8">
            <a:extLst>
              <a:ext uri="{FF2B5EF4-FFF2-40B4-BE49-F238E27FC236}">
                <a16:creationId xmlns:a16="http://schemas.microsoft.com/office/drawing/2014/main" id="{F2E6C374-9CF0-4753-B153-D8F95C41CBE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48" r="21948"/>
          <a:stretch/>
        </p:blipFill>
        <p:spPr>
          <a:xfrm>
            <a:off x="5706246" y="838731"/>
            <a:ext cx="5167096" cy="5180538"/>
          </a:xfrm>
        </p:spPr>
      </p:pic>
    </p:spTree>
    <p:extLst>
      <p:ext uri="{BB962C8B-B14F-4D97-AF65-F5344CB8AC3E}">
        <p14:creationId xmlns:p14="http://schemas.microsoft.com/office/powerpoint/2010/main" val="1678417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E4D89667-6773-4C15-80AD-41CC2CA1A64E}"/>
              </a:ext>
            </a:extLst>
          </p:cNvPr>
          <p:cNvGrpSpPr/>
          <p:nvPr/>
        </p:nvGrpSpPr>
        <p:grpSpPr>
          <a:xfrm>
            <a:off x="6096000" y="1187461"/>
            <a:ext cx="6006353" cy="4376041"/>
            <a:chOff x="6096000" y="546343"/>
            <a:chExt cx="5709920" cy="4875541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967692DC-5C8D-4254-9501-8589D812A2D0}"/>
                </a:ext>
              </a:extLst>
            </p:cNvPr>
            <p:cNvCxnSpPr>
              <a:cxnSpLocks/>
            </p:cNvCxnSpPr>
            <p:nvPr/>
          </p:nvCxnSpPr>
          <p:spPr>
            <a:xfrm>
              <a:off x="6103093" y="584663"/>
              <a:ext cx="0" cy="531864"/>
            </a:xfrm>
            <a:prstGeom prst="line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AF4E125C-70BB-4E4D-A895-87081F3AD1A5}"/>
                </a:ext>
              </a:extLst>
            </p:cNvPr>
            <p:cNvGrpSpPr/>
            <p:nvPr/>
          </p:nvGrpSpPr>
          <p:grpSpPr>
            <a:xfrm>
              <a:off x="6096000" y="546343"/>
              <a:ext cx="5709920" cy="4875541"/>
              <a:chOff x="6096000" y="546343"/>
              <a:chExt cx="5709920" cy="4875541"/>
            </a:xfrm>
          </p:grpSpPr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A7E863C2-07C2-4B9A-A6EB-53D91DC16565}"/>
                  </a:ext>
                </a:extLst>
              </p:cNvPr>
              <p:cNvSpPr/>
              <p:nvPr/>
            </p:nvSpPr>
            <p:spPr>
              <a:xfrm>
                <a:off x="6096000" y="546343"/>
                <a:ext cx="5597452" cy="65152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32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lt"/>
                  </a:rPr>
                  <a:t>map</a:t>
                </a:r>
                <a:r>
                  <a:rPr lang="en-US" sz="3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.py</a:t>
                </a:r>
              </a:p>
            </p:txBody>
          </p:sp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63B9749-5D41-4556-8F0B-743916A3D496}"/>
                  </a:ext>
                </a:extLst>
              </p:cNvPr>
              <p:cNvSpPr txBox="1"/>
              <p:nvPr/>
            </p:nvSpPr>
            <p:spPr>
              <a:xfrm>
                <a:off x="6103093" y="1178404"/>
                <a:ext cx="5702827" cy="42434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endParaRPr lang="en-US" sz="5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800" b="0" i="0" dirty="0">
                    <a:solidFill>
                      <a:srgbClr val="000000"/>
                    </a:solidFill>
                    <a:effectLst/>
                    <a:latin typeface="TimesNewRomanPSMT"/>
                  </a:rPr>
                  <a:t>"</a:t>
                </a:r>
                <a:r>
                  <a:rPr lang="en-US" sz="1800" b="1" i="0" dirty="0">
                    <a:solidFill>
                      <a:srgbClr val="000000"/>
                    </a:solidFill>
                    <a:effectLst/>
                    <a:latin typeface="TimesNewRomanPSMT"/>
                  </a:rPr>
                  <a:t>map</a:t>
                </a:r>
                <a:r>
                  <a:rPr lang="en-US" sz="1800" b="0" i="0" dirty="0">
                    <a:solidFill>
                      <a:srgbClr val="000000"/>
                    </a:solidFill>
                    <a:effectLst/>
                    <a:latin typeface="TimesNewRomanPSMT"/>
                  </a:rPr>
                  <a:t>, map_async" &amp;&amp; "</a:t>
                </a:r>
                <a:r>
                  <a:rPr lang="en-US" sz="1800" b="1" i="0" dirty="0">
                    <a:solidFill>
                      <a:srgbClr val="000000"/>
                    </a:solidFill>
                    <a:effectLst/>
                    <a:latin typeface="TimesNewRomanPSMT"/>
                  </a:rPr>
                  <a:t>imap</a:t>
                </a:r>
                <a:r>
                  <a:rPr lang="en-US" sz="1800" b="0" i="0" dirty="0">
                    <a:solidFill>
                      <a:srgbClr val="000000"/>
                    </a:solidFill>
                    <a:effectLst/>
                    <a:latin typeface="TimesNewRomanPSMT"/>
                  </a:rPr>
                  <a:t>, </a:t>
                </a:r>
                <a:r>
                  <a:rPr lang="en-US" sz="1800" b="1" i="0" dirty="0">
                    <a:solidFill>
                      <a:srgbClr val="000000"/>
                    </a:solidFill>
                    <a:effectLst/>
                    <a:latin typeface="TimesNewRomanPSMT"/>
                  </a:rPr>
                  <a:t>imap_unordered</a:t>
                </a:r>
                <a:r>
                  <a:rPr lang="en-US" sz="1800" b="0" i="0" dirty="0">
                    <a:solidFill>
                      <a:srgbClr val="000000"/>
                    </a:solidFill>
                    <a:effectLst/>
                    <a:latin typeface="TimesNewRomanPSMT"/>
                  </a:rPr>
                  <a:t>".</a:t>
                </a:r>
                <a:r>
                  <a:rPr lang="en-US" dirty="0"/>
                  <a:t>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map</a:t>
                </a:r>
              </a:p>
              <a:p>
                <a:pPr marL="742950" lvl="1" indent="-285750">
                  <a:buFont typeface="Wingdings" panose="05000000000000000000" pitchFamily="2" charset="2"/>
                  <a:buChar char="Ø"/>
                </a:pPr>
                <a:r>
                  <a:rPr lang="en-US" dirty="0">
                    <a:solidFill>
                      <a:srgbClr val="000000"/>
                    </a:solidFill>
                    <a:latin typeface="TimesNewRomanPSMT"/>
                  </a:rPr>
                  <a:t>I</a:t>
                </a:r>
                <a:r>
                  <a:rPr lang="en-US" b="0" i="0" dirty="0">
                    <a:solidFill>
                      <a:srgbClr val="000000"/>
                    </a:solidFill>
                    <a:effectLst/>
                    <a:latin typeface="TimesNewRomanPSMT"/>
                  </a:rPr>
                  <a:t>terable &gt; list &gt; Break it into Chunks</a:t>
                </a:r>
              </a:p>
              <a:p>
                <a:pPr marL="742950" lvl="1" indent="-285750">
                  <a:buFont typeface="Wingdings" panose="05000000000000000000" pitchFamily="2" charset="2"/>
                  <a:buChar char="Ø"/>
                </a:pPr>
                <a:r>
                  <a:rPr lang="en-US" b="0" i="0" dirty="0">
                    <a:solidFill>
                      <a:srgbClr val="000000"/>
                    </a:solidFill>
                    <a:effectLst/>
                    <a:latin typeface="TimesNewRomanPSMT"/>
                  </a:rPr>
                  <a:t>send chunks to workers processes in the pool</a:t>
                </a:r>
              </a:p>
              <a:p>
                <a:pPr marL="742950" lvl="1" indent="-285750">
                  <a:buFont typeface="Wingdings" panose="05000000000000000000" pitchFamily="2" charset="2"/>
                  <a:buChar char="Ø"/>
                </a:pPr>
                <a:r>
                  <a:rPr lang="en-US" dirty="0">
                    <a:latin typeface="TimesNewRomanPSMT"/>
                  </a:rPr>
                  <a:t>PROS:</a:t>
                </a:r>
              </a:p>
              <a:p>
                <a:pPr marL="1200150" lvl="2" indent="-285750">
                  <a:buFont typeface="Wingdings" panose="05000000000000000000" pitchFamily="2" charset="2"/>
                  <a:buChar char="q"/>
                </a:pPr>
                <a:r>
                  <a:rPr lang="en-US" dirty="0">
                    <a:solidFill>
                      <a:srgbClr val="000000"/>
                    </a:solidFill>
                    <a:latin typeface="TimesNewRomanPSMT"/>
                  </a:rPr>
                  <a:t>Huge Performance Increase than looping over the iterable itself and passing each item between processes one at a time. </a:t>
                </a:r>
              </a:p>
              <a:p>
                <a:pPr marL="742950" lvl="1" indent="-285750">
                  <a:buFont typeface="Wingdings" panose="05000000000000000000" pitchFamily="2" charset="2"/>
                  <a:buChar char="Ø"/>
                </a:pPr>
                <a:r>
                  <a:rPr lang="en-US" dirty="0">
                    <a:solidFill>
                      <a:srgbClr val="FF0000"/>
                    </a:solidFill>
                  </a:rPr>
                  <a:t>CONS: </a:t>
                </a:r>
                <a:r>
                  <a:rPr lang="en-US" dirty="0"/>
                  <a:t>High memory Usage</a:t>
                </a:r>
              </a:p>
              <a:p>
                <a:pPr marL="742950" lvl="1" indent="-285750">
                  <a:buFont typeface="Wingdings" panose="05000000000000000000" pitchFamily="2" charset="2"/>
                  <a:buChar char="Ø"/>
                </a:pPr>
                <a:r>
                  <a:rPr lang="en-US" sz="1800" b="0" i="0" dirty="0">
                    <a:solidFill>
                      <a:srgbClr val="000000"/>
                    </a:solidFill>
                    <a:effectLst/>
                    <a:latin typeface="TimesNewRomanPSMT"/>
                  </a:rPr>
                  <a:t>You won’t be able to see the results until all processes are finished.</a:t>
                </a:r>
                <a:br>
                  <a:rPr lang="en-US" dirty="0"/>
                </a:br>
                <a:br>
                  <a:rPr lang="en-US" dirty="0"/>
                </a:br>
                <a:endParaRPr lang="en-US" b="0" i="0" dirty="0">
                  <a:solidFill>
                    <a:srgbClr val="000000"/>
                  </a:solidFill>
                  <a:effectLst/>
                  <a:latin typeface="TimesNewRomanPSMT"/>
                </a:endParaRPr>
              </a:p>
            </p:txBody>
          </p:sp>
        </p:grp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21B7394F-D1AC-41B4-A2BC-2204B7D33A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96" y="903742"/>
            <a:ext cx="4927333" cy="5050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594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E4D89667-6773-4C15-80AD-41CC2CA1A64E}"/>
              </a:ext>
            </a:extLst>
          </p:cNvPr>
          <p:cNvGrpSpPr/>
          <p:nvPr/>
        </p:nvGrpSpPr>
        <p:grpSpPr>
          <a:xfrm>
            <a:off x="6096000" y="1476816"/>
            <a:ext cx="6006353" cy="3832713"/>
            <a:chOff x="6096000" y="447574"/>
            <a:chExt cx="5709920" cy="5282927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967692DC-5C8D-4254-9501-8589D812A2D0}"/>
                </a:ext>
              </a:extLst>
            </p:cNvPr>
            <p:cNvCxnSpPr>
              <a:cxnSpLocks/>
            </p:cNvCxnSpPr>
            <p:nvPr/>
          </p:nvCxnSpPr>
          <p:spPr>
            <a:xfrm>
              <a:off x="6103093" y="584663"/>
              <a:ext cx="0" cy="531864"/>
            </a:xfrm>
            <a:prstGeom prst="line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AF4E125C-70BB-4E4D-A895-87081F3AD1A5}"/>
                </a:ext>
              </a:extLst>
            </p:cNvPr>
            <p:cNvGrpSpPr/>
            <p:nvPr/>
          </p:nvGrpSpPr>
          <p:grpSpPr>
            <a:xfrm>
              <a:off x="6096000" y="447574"/>
              <a:ext cx="5709920" cy="5282927"/>
              <a:chOff x="6096000" y="447574"/>
              <a:chExt cx="5709920" cy="5282927"/>
            </a:xfrm>
          </p:grpSpPr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A7E863C2-07C2-4B9A-A6EB-53D91DC16565}"/>
                  </a:ext>
                </a:extLst>
              </p:cNvPr>
              <p:cNvSpPr/>
              <p:nvPr/>
            </p:nvSpPr>
            <p:spPr>
              <a:xfrm>
                <a:off x="6096000" y="447574"/>
                <a:ext cx="5597451" cy="80604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32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lt"/>
                  </a:rPr>
                  <a:t>map</a:t>
                </a:r>
                <a:r>
                  <a:rPr lang="en-US" sz="3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.py</a:t>
                </a:r>
              </a:p>
            </p:txBody>
          </p:sp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63B9749-5D41-4556-8F0B-743916A3D496}"/>
                  </a:ext>
                </a:extLst>
              </p:cNvPr>
              <p:cNvSpPr txBox="1"/>
              <p:nvPr/>
            </p:nvSpPr>
            <p:spPr>
              <a:xfrm>
                <a:off x="6103093" y="1178404"/>
                <a:ext cx="5702827" cy="45520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endParaRPr lang="en-US" sz="5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imap</a:t>
                </a:r>
              </a:p>
              <a:p>
                <a:pPr marL="742950" lvl="1" indent="-285750">
                  <a:buFont typeface="Wingdings" panose="05000000000000000000" pitchFamily="2" charset="2"/>
                  <a:buChar char="Ø"/>
                </a:pPr>
                <a:r>
                  <a:rPr lang="en-US" dirty="0">
                    <a:solidFill>
                      <a:srgbClr val="000000"/>
                    </a:solidFill>
                    <a:latin typeface="TimesNewRomanPSMT"/>
                  </a:rPr>
                  <a:t>Will not cut it into chunks, unless </a:t>
                </a:r>
                <a:r>
                  <a:rPr lang="en-US" b="1" dirty="0">
                    <a:solidFill>
                      <a:srgbClr val="000000"/>
                    </a:solidFill>
                    <a:latin typeface="TimesNewRomanPSMT"/>
                  </a:rPr>
                  <a:t>chunksize</a:t>
                </a:r>
                <a:endParaRPr lang="en-US" b="1" i="0" dirty="0">
                  <a:solidFill>
                    <a:srgbClr val="000000"/>
                  </a:solidFill>
                  <a:effectLst/>
                  <a:latin typeface="TimesNewRomanPSMT"/>
                </a:endParaRPr>
              </a:p>
              <a:p>
                <a:pPr marL="742950" lvl="1" indent="-285750">
                  <a:buFont typeface="Wingdings" panose="05000000000000000000" pitchFamily="2" charset="2"/>
                  <a:buChar char="Ø"/>
                </a:pPr>
                <a:r>
                  <a:rPr lang="en-US" b="0" i="0" dirty="0">
                    <a:solidFill>
                      <a:srgbClr val="000000"/>
                    </a:solidFill>
                    <a:effectLst/>
                    <a:latin typeface="TimesNewRomanPSMT"/>
                  </a:rPr>
                  <a:t>send chunks to workers processes in the pool</a:t>
                </a:r>
              </a:p>
              <a:p>
                <a:pPr marL="742950" lvl="1" indent="-285750">
                  <a:buFont typeface="Wingdings" panose="05000000000000000000" pitchFamily="2" charset="2"/>
                  <a:buChar char="Ø"/>
                </a:pPr>
                <a:r>
                  <a:rPr lang="en-US" dirty="0">
                    <a:latin typeface="TimesNewRomanPSMT"/>
                  </a:rPr>
                  <a:t>PROS:</a:t>
                </a:r>
              </a:p>
              <a:p>
                <a:pPr marL="1200150" lvl="2" indent="-285750">
                  <a:buFont typeface="Wingdings" panose="05000000000000000000" pitchFamily="2" charset="2"/>
                  <a:buChar char="§"/>
                </a:pPr>
                <a:r>
                  <a:rPr lang="en-US" sz="1800" b="0" i="0" dirty="0">
                    <a:solidFill>
                      <a:srgbClr val="000000"/>
                    </a:solidFill>
                    <a:effectLst/>
                    <a:latin typeface="TimesNewRomanPSMT"/>
                  </a:rPr>
                  <a:t>less memory usage</a:t>
                </a:r>
                <a:r>
                  <a:rPr lang="en-US" dirty="0"/>
                  <a:t> </a:t>
                </a:r>
              </a:p>
              <a:p>
                <a:pPr marL="742950" lvl="1" indent="-285750">
                  <a:buFont typeface="Wingdings" panose="05000000000000000000" pitchFamily="2" charset="2"/>
                  <a:buChar char="Ø"/>
                </a:pPr>
                <a:r>
                  <a:rPr lang="en-US" dirty="0">
                    <a:solidFill>
                      <a:srgbClr val="FF0000"/>
                    </a:solidFill>
                  </a:rPr>
                  <a:t>CONS: </a:t>
                </a:r>
                <a:r>
                  <a:rPr lang="en-US" b="0" i="0" dirty="0">
                    <a:solidFill>
                      <a:srgbClr val="000000"/>
                    </a:solidFill>
                    <a:effectLst/>
                    <a:latin typeface="TimesNewRomanPSMT"/>
                  </a:rPr>
                  <a:t>lower performance</a:t>
                </a:r>
                <a:r>
                  <a:rPr lang="en-US" dirty="0"/>
                  <a:t> </a:t>
                </a:r>
              </a:p>
              <a:p>
                <a:pPr marL="742950" lvl="1" indent="-285750">
                  <a:buFont typeface="Wingdings" panose="05000000000000000000" pitchFamily="2" charset="2"/>
                  <a:buChar char="Ø"/>
                </a:pPr>
                <a:r>
                  <a:rPr lang="en-US" sz="1800" b="0" i="0" dirty="0">
                    <a:solidFill>
                      <a:srgbClr val="000000"/>
                    </a:solidFill>
                    <a:effectLst/>
                    <a:latin typeface="TimesNewRomanPSMT"/>
                  </a:rPr>
                  <a:t>Results are yielded as soon as they are finished. Notice: imap keeps order.</a:t>
                </a:r>
                <a:r>
                  <a:rPr lang="en-US" dirty="0"/>
                  <a:t>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imap_unordered</a:t>
                </a:r>
              </a:p>
              <a:p>
                <a:pPr marL="742950" lvl="1" indent="-285750">
                  <a:buFont typeface="Wingdings" panose="05000000000000000000" pitchFamily="2" charset="2"/>
                  <a:buChar char="Ø"/>
                </a:pPr>
                <a:r>
                  <a:rPr lang="en-US" dirty="0"/>
                  <a:t>Same as imap but </a:t>
                </a:r>
                <a:r>
                  <a:rPr lang="en-US" dirty="0">
                    <a:solidFill>
                      <a:srgbClr val="FF0000"/>
                    </a:solidFill>
                  </a:rPr>
                  <a:t>It doesn’t keep order</a:t>
                </a:r>
              </a:p>
              <a:p>
                <a:pPr marL="1200150" lvl="2" indent="-285750">
                  <a:buFont typeface="Wingdings" panose="05000000000000000000" pitchFamily="2" charset="2"/>
                  <a:buChar char="§"/>
                </a:pPr>
                <a:r>
                  <a:rPr lang="en-US" dirty="0"/>
                  <a:t>To be specific randomly, not first finish first yield</a:t>
                </a:r>
                <a:br>
                  <a:rPr lang="en-US" dirty="0"/>
                </a:br>
                <a:br>
                  <a:rPr lang="en-US" dirty="0"/>
                </a:br>
                <a:br>
                  <a:rPr lang="en-US" dirty="0"/>
                </a:br>
                <a:endParaRPr lang="en-US" b="0" i="0" dirty="0">
                  <a:solidFill>
                    <a:srgbClr val="000000"/>
                  </a:solidFill>
                  <a:effectLst/>
                  <a:latin typeface="TimesNewRomanPSMT"/>
                </a:endParaRPr>
              </a:p>
            </p:txBody>
          </p:sp>
        </p:grp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21B7394F-D1AC-41B4-A2BC-2204B7D33A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96" y="903742"/>
            <a:ext cx="4927333" cy="5050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636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C98843D-363B-4135-8946-E84193037A98}"/>
              </a:ext>
            </a:extLst>
          </p:cNvPr>
          <p:cNvGrpSpPr/>
          <p:nvPr/>
        </p:nvGrpSpPr>
        <p:grpSpPr>
          <a:xfrm>
            <a:off x="1026876" y="3075057"/>
            <a:ext cx="4125553" cy="707886"/>
            <a:chOff x="372961" y="5990032"/>
            <a:chExt cx="4125553" cy="70788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D6EE365-1CAB-4ED6-8456-350DC7692BB0}"/>
                </a:ext>
              </a:extLst>
            </p:cNvPr>
            <p:cNvSpPr txBox="1"/>
            <p:nvPr/>
          </p:nvSpPr>
          <p:spPr>
            <a:xfrm>
              <a:off x="372961" y="5990032"/>
              <a:ext cx="412555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Sequential/main.</a:t>
              </a:r>
              <a:r>
                <a:rPr lang="en-US" sz="4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go</a:t>
              </a:r>
              <a:endParaRPr lang="lt-LT" sz="4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1004B5DE-549F-4AA2-AB14-1197B6609DA3}"/>
                </a:ext>
              </a:extLst>
            </p:cNvPr>
            <p:cNvCxnSpPr>
              <a:cxnSpLocks/>
            </p:cNvCxnSpPr>
            <p:nvPr/>
          </p:nvCxnSpPr>
          <p:spPr>
            <a:xfrm>
              <a:off x="383054" y="5990032"/>
              <a:ext cx="0" cy="707886"/>
            </a:xfrm>
            <a:prstGeom prst="line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  <p:pic>
        <p:nvPicPr>
          <p:cNvPr id="42" name="Picture Placeholder 8">
            <a:extLst>
              <a:ext uri="{FF2B5EF4-FFF2-40B4-BE49-F238E27FC236}">
                <a16:creationId xmlns:a16="http://schemas.microsoft.com/office/drawing/2014/main" id="{F2E6C374-9CF0-4753-B153-D8F95C41CBE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48" r="21948"/>
          <a:stretch/>
        </p:blipFill>
        <p:spPr>
          <a:xfrm>
            <a:off x="5706246" y="838731"/>
            <a:ext cx="5167096" cy="5180538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F97A710-59B1-42CE-A4BC-0FEE9FE674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93" y="4509247"/>
            <a:ext cx="1761565" cy="2348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45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E4D89667-6773-4C15-80AD-41CC2CA1A64E}"/>
              </a:ext>
            </a:extLst>
          </p:cNvPr>
          <p:cNvGrpSpPr/>
          <p:nvPr/>
        </p:nvGrpSpPr>
        <p:grpSpPr>
          <a:xfrm>
            <a:off x="6096000" y="2367523"/>
            <a:ext cx="6006353" cy="2399954"/>
            <a:chOff x="6096000" y="447574"/>
            <a:chExt cx="5709920" cy="3308044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967692DC-5C8D-4254-9501-8589D812A2D0}"/>
                </a:ext>
              </a:extLst>
            </p:cNvPr>
            <p:cNvCxnSpPr>
              <a:cxnSpLocks/>
            </p:cNvCxnSpPr>
            <p:nvPr/>
          </p:nvCxnSpPr>
          <p:spPr>
            <a:xfrm>
              <a:off x="6103093" y="584663"/>
              <a:ext cx="0" cy="531864"/>
            </a:xfrm>
            <a:prstGeom prst="line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AF4E125C-70BB-4E4D-A895-87081F3AD1A5}"/>
                </a:ext>
              </a:extLst>
            </p:cNvPr>
            <p:cNvGrpSpPr/>
            <p:nvPr/>
          </p:nvGrpSpPr>
          <p:grpSpPr>
            <a:xfrm>
              <a:off x="6096000" y="447574"/>
              <a:ext cx="5709920" cy="3308044"/>
              <a:chOff x="6096000" y="447574"/>
              <a:chExt cx="5709920" cy="3308044"/>
            </a:xfrm>
          </p:grpSpPr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A7E863C2-07C2-4B9A-A6EB-53D91DC16565}"/>
                  </a:ext>
                </a:extLst>
              </p:cNvPr>
              <p:cNvSpPr/>
              <p:nvPr/>
            </p:nvSpPr>
            <p:spPr>
              <a:xfrm>
                <a:off x="6096000" y="447574"/>
                <a:ext cx="5597451" cy="80604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32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lt"/>
                  </a:rPr>
                  <a:t>Sequential/main.</a:t>
                </a:r>
                <a:r>
                  <a:rPr lang="en-US" sz="32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lt"/>
                    <a:ea typeface="Open Sans Condensed" panose="020B0806030504020204" pitchFamily="34" charset="0"/>
                    <a:cs typeface="Open Sans Condensed" panose="020B0806030504020204" pitchFamily="34" charset="0"/>
                  </a:rPr>
                  <a:t>go</a:t>
                </a:r>
                <a:endParaRPr lang="lt-LT" sz="3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Open Sans Condensed" panose="020B0806030504020204" pitchFamily="34" charset="0"/>
                  <a:cs typeface="Open Sans Condensed" panose="020B0806030504020204" pitchFamily="34" charset="0"/>
                </a:endParaRPr>
              </a:p>
            </p:txBody>
          </p:sp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63B9749-5D41-4556-8F0B-743916A3D496}"/>
                  </a:ext>
                </a:extLst>
              </p:cNvPr>
              <p:cNvSpPr txBox="1"/>
              <p:nvPr/>
            </p:nvSpPr>
            <p:spPr>
              <a:xfrm>
                <a:off x="6103093" y="1178405"/>
                <a:ext cx="5702827" cy="25772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endParaRPr lang="en-US" sz="5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MainRoutine: Go process created when you executed Go code.</a:t>
                </a:r>
              </a:p>
              <a:p>
                <a:pPr marL="742950" lvl="1" indent="-285750">
                  <a:buFont typeface="Wingdings" panose="05000000000000000000" pitchFamily="2" charset="2"/>
                  <a:buChar char="Ø"/>
                </a:pPr>
                <a:r>
                  <a:rPr lang="en-US" dirty="0"/>
                  <a:t>Single Core</a:t>
                </a:r>
                <a:br>
                  <a:rPr lang="en-US" dirty="0"/>
                </a:br>
                <a:br>
                  <a:rPr lang="en-US" dirty="0"/>
                </a:br>
                <a:br>
                  <a:rPr lang="en-US" dirty="0"/>
                </a:br>
                <a:endParaRPr lang="en-US" b="0" i="0" dirty="0">
                  <a:solidFill>
                    <a:srgbClr val="000000"/>
                  </a:solidFill>
                  <a:effectLst/>
                  <a:latin typeface="TimesNewRomanPSMT"/>
                </a:endParaRPr>
              </a:p>
            </p:txBody>
          </p:sp>
        </p:grp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98D13008-BF5E-49A2-B888-593E2BA680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835" y="4706632"/>
            <a:ext cx="5992799" cy="146108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1742038-7CC2-4CDE-B55D-7BF865C4B36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79" t="12419" r="8486" b="13333"/>
          <a:stretch/>
        </p:blipFill>
        <p:spPr>
          <a:xfrm>
            <a:off x="326768" y="851647"/>
            <a:ext cx="5527183" cy="369345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78CA5AA-A7CF-4672-B8EA-7E03B1D101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7275" y="5562600"/>
            <a:ext cx="3514725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457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C98843D-363B-4135-8946-E84193037A98}"/>
              </a:ext>
            </a:extLst>
          </p:cNvPr>
          <p:cNvGrpSpPr/>
          <p:nvPr/>
        </p:nvGrpSpPr>
        <p:grpSpPr>
          <a:xfrm>
            <a:off x="471064" y="1210398"/>
            <a:ext cx="5115118" cy="707886"/>
            <a:chOff x="372961" y="5990032"/>
            <a:chExt cx="5115118" cy="70788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D6EE365-1CAB-4ED6-8456-350DC7692BB0}"/>
                </a:ext>
              </a:extLst>
            </p:cNvPr>
            <p:cNvSpPr txBox="1"/>
            <p:nvPr/>
          </p:nvSpPr>
          <p:spPr>
            <a:xfrm>
              <a:off x="372961" y="5990032"/>
              <a:ext cx="511511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ConcurrentOne/main.</a:t>
              </a:r>
              <a:r>
                <a:rPr lang="en-US" sz="4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go</a:t>
              </a:r>
              <a:endParaRPr lang="lt-LT" sz="4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1004B5DE-549F-4AA2-AB14-1197B6609DA3}"/>
                </a:ext>
              </a:extLst>
            </p:cNvPr>
            <p:cNvCxnSpPr>
              <a:cxnSpLocks/>
            </p:cNvCxnSpPr>
            <p:nvPr/>
          </p:nvCxnSpPr>
          <p:spPr>
            <a:xfrm>
              <a:off x="383054" y="5990032"/>
              <a:ext cx="0" cy="707886"/>
            </a:xfrm>
            <a:prstGeom prst="line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  <p:pic>
        <p:nvPicPr>
          <p:cNvPr id="42" name="Picture Placeholder 8">
            <a:extLst>
              <a:ext uri="{FF2B5EF4-FFF2-40B4-BE49-F238E27FC236}">
                <a16:creationId xmlns:a16="http://schemas.microsoft.com/office/drawing/2014/main" id="{F2E6C374-9CF0-4753-B153-D8F95C41CBE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48" r="21948"/>
          <a:stretch/>
        </p:blipFill>
        <p:spPr>
          <a:xfrm>
            <a:off x="5706246" y="838731"/>
            <a:ext cx="5167096" cy="5180538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592E238-EF6F-4D40-8C3B-A83F219DCF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8411" y="2707178"/>
            <a:ext cx="2940424" cy="2940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711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97D87E18-9BC2-49EC-B072-F9559ABCB8A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66" r="16766"/>
          <a:stretch/>
        </p:blipFill>
        <p:spPr>
          <a:xfrm>
            <a:off x="479823" y="838731"/>
            <a:ext cx="5167096" cy="5180538"/>
          </a:xfr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8D963D56-38AA-43E8-A317-3379F195EC62}"/>
              </a:ext>
            </a:extLst>
          </p:cNvPr>
          <p:cNvGrpSpPr/>
          <p:nvPr/>
        </p:nvGrpSpPr>
        <p:grpSpPr>
          <a:xfrm>
            <a:off x="6096000" y="1037675"/>
            <a:ext cx="5709920" cy="4782651"/>
            <a:chOff x="6096000" y="546343"/>
            <a:chExt cx="5709920" cy="4782651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967692DC-5C8D-4254-9501-8589D812A2D0}"/>
                </a:ext>
              </a:extLst>
            </p:cNvPr>
            <p:cNvCxnSpPr>
              <a:cxnSpLocks/>
            </p:cNvCxnSpPr>
            <p:nvPr/>
          </p:nvCxnSpPr>
          <p:spPr>
            <a:xfrm>
              <a:off x="6103093" y="584663"/>
              <a:ext cx="0" cy="531864"/>
            </a:xfrm>
            <a:prstGeom prst="line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59E4E16D-EC00-4826-86C0-7BC573B55E0A}"/>
                </a:ext>
              </a:extLst>
            </p:cNvPr>
            <p:cNvGrpSpPr/>
            <p:nvPr/>
          </p:nvGrpSpPr>
          <p:grpSpPr>
            <a:xfrm>
              <a:off x="6096000" y="546343"/>
              <a:ext cx="5709920" cy="4782651"/>
              <a:chOff x="6096000" y="546343"/>
              <a:chExt cx="5709920" cy="4782651"/>
            </a:xfrm>
          </p:grpSpPr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A7E863C2-07C2-4B9A-A6EB-53D91DC16565}"/>
                  </a:ext>
                </a:extLst>
              </p:cNvPr>
              <p:cNvSpPr/>
              <p:nvPr/>
            </p:nvSpPr>
            <p:spPr>
              <a:xfrm>
                <a:off x="6096000" y="546343"/>
                <a:ext cx="4632960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3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Ziad Mansour Mohamed</a:t>
                </a:r>
              </a:p>
            </p:txBody>
          </p:sp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63B9749-5D41-4556-8F0B-743916A3D496}"/>
                  </a:ext>
                </a:extLst>
              </p:cNvPr>
              <p:cNvSpPr txBox="1"/>
              <p:nvPr/>
            </p:nvSpPr>
            <p:spPr>
              <a:xfrm>
                <a:off x="6103093" y="1381760"/>
                <a:ext cx="5702827" cy="39472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l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accent1">
                        <a:lumMod val="50000"/>
                      </a:schemeClr>
                    </a:solidFill>
                  </a:rPr>
                  <a:t>Exchange Student @SJSU for Spring 2022</a:t>
                </a:r>
                <a:endParaRPr lang="en-US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accent1">
                        <a:lumMod val="50000"/>
                      </a:schemeClr>
                    </a:solidFill>
                  </a:rPr>
                  <a:t>Cairo University, Faculty of Computer Engineering </a:t>
                </a:r>
                <a:endParaRPr lang="en-US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sz="5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Originally from Luxor, the old capital 3,400-year-old. Also, known as the World’s Largest Open-air Museum.</a:t>
                </a:r>
                <a:endParaRPr lang="en-US" sz="800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/>
                  <a:t>Fun Random Facts:</a:t>
                </a:r>
              </a:p>
              <a:p>
                <a:pPr marL="742950" lvl="1" indent="-285750">
                  <a:buFont typeface="Courier New" panose="02070309020205020404" pitchFamily="49" charset="0"/>
                  <a:buChar char="o"/>
                </a:pPr>
                <a:r>
                  <a:rPr lang="en-US" dirty="0"/>
                  <a:t>Stargazer 🔭</a:t>
                </a:r>
              </a:p>
              <a:p>
                <a:pPr marL="742950" lvl="1" indent="-285750">
                  <a:buFont typeface="Courier New" panose="02070309020205020404" pitchFamily="49" charset="0"/>
                  <a:buChar char="o"/>
                </a:pPr>
                <a:r>
                  <a:rPr lang="en-US" dirty="0">
                    <a:hlinkClick r:id="rId3"/>
                  </a:rPr>
                  <a:t>SREboy.com</a:t>
                </a:r>
                <a:endParaRPr lang="en-US" dirty="0"/>
              </a:p>
              <a:p>
                <a:pPr marL="742950" lvl="1" indent="-285750">
                  <a:buFont typeface="Courier New" panose="02070309020205020404" pitchFamily="49" charset="0"/>
                  <a:buChar char="o"/>
                </a:pPr>
                <a:r>
                  <a:rPr lang="en-US" dirty="0"/>
                  <a:t>SRE: Site Reliability Engineering</a:t>
                </a:r>
              </a:p>
              <a:p>
                <a:pPr marL="742950" lvl="1" indent="-285750">
                  <a:buFont typeface="Courier New" panose="02070309020205020404" pitchFamily="49" charset="0"/>
                  <a:buChar char="o"/>
                </a:pPr>
                <a:r>
                  <a:rPr lang="en-US" dirty="0"/>
                  <a:t>This is my first presentation in English ^^</a:t>
                </a:r>
              </a:p>
              <a:p>
                <a:pPr marL="1200150" lvl="2" indent="-285750">
                  <a:buFont typeface="Courier New" panose="02070309020205020404" pitchFamily="49" charset="0"/>
                  <a:buChar char="o"/>
                </a:pPr>
                <a:r>
                  <a:rPr lang="en-US" dirty="0"/>
                  <a:t>Raise my voice</a:t>
                </a:r>
              </a:p>
              <a:p>
                <a:pPr marL="1200150" lvl="2" indent="-285750">
                  <a:buFont typeface="Courier New" panose="02070309020205020404" pitchFamily="49" charset="0"/>
                  <a:buChar char="o"/>
                </a:pPr>
                <a:r>
                  <a:rPr lang="en-US" dirty="0"/>
                  <a:t>Repeat any point</a:t>
                </a:r>
              </a:p>
              <a:p>
                <a:pPr marL="1200150" lvl="2" indent="-285750">
                  <a:buFont typeface="Courier New" panose="02070309020205020404" pitchFamily="49" charset="0"/>
                  <a:buChar char="o"/>
                </a:pPr>
                <a:r>
                  <a:rPr lang="en-US" dirty="0"/>
                  <a:t>Ask about syntax 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20849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E4D89667-6773-4C15-80AD-41CC2CA1A64E}"/>
              </a:ext>
            </a:extLst>
          </p:cNvPr>
          <p:cNvGrpSpPr/>
          <p:nvPr/>
        </p:nvGrpSpPr>
        <p:grpSpPr>
          <a:xfrm>
            <a:off x="6096000" y="1536526"/>
            <a:ext cx="6006353" cy="3784948"/>
            <a:chOff x="6096000" y="447574"/>
            <a:chExt cx="5709920" cy="5217087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967692DC-5C8D-4254-9501-8589D812A2D0}"/>
                </a:ext>
              </a:extLst>
            </p:cNvPr>
            <p:cNvCxnSpPr>
              <a:cxnSpLocks/>
            </p:cNvCxnSpPr>
            <p:nvPr/>
          </p:nvCxnSpPr>
          <p:spPr>
            <a:xfrm>
              <a:off x="6103093" y="584663"/>
              <a:ext cx="0" cy="531864"/>
            </a:xfrm>
            <a:prstGeom prst="line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AF4E125C-70BB-4E4D-A895-87081F3AD1A5}"/>
                </a:ext>
              </a:extLst>
            </p:cNvPr>
            <p:cNvGrpSpPr/>
            <p:nvPr/>
          </p:nvGrpSpPr>
          <p:grpSpPr>
            <a:xfrm>
              <a:off x="6096000" y="447574"/>
              <a:ext cx="5709920" cy="5217087"/>
              <a:chOff x="6096000" y="447574"/>
              <a:chExt cx="5709920" cy="5217087"/>
            </a:xfrm>
          </p:grpSpPr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A7E863C2-07C2-4B9A-A6EB-53D91DC16565}"/>
                  </a:ext>
                </a:extLst>
              </p:cNvPr>
              <p:cNvSpPr/>
              <p:nvPr/>
            </p:nvSpPr>
            <p:spPr>
              <a:xfrm>
                <a:off x="6096000" y="447574"/>
                <a:ext cx="5597451" cy="80604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32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lt"/>
                  </a:rPr>
                  <a:t>ConcurrentOne/main.</a:t>
                </a:r>
                <a:r>
                  <a:rPr lang="en-US" sz="32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lt"/>
                    <a:ea typeface="Open Sans Condensed" panose="020B0806030504020204" pitchFamily="34" charset="0"/>
                    <a:cs typeface="Open Sans Condensed" panose="020B0806030504020204" pitchFamily="34" charset="0"/>
                  </a:rPr>
                  <a:t>go</a:t>
                </a:r>
                <a:endParaRPr lang="lt-LT" sz="3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Open Sans Condensed" panose="020B0806030504020204" pitchFamily="34" charset="0"/>
                  <a:cs typeface="Open Sans Condensed" panose="020B0806030504020204" pitchFamily="34" charset="0"/>
                </a:endParaRPr>
              </a:p>
            </p:txBody>
          </p:sp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63B9749-5D41-4556-8F0B-743916A3D496}"/>
                  </a:ext>
                </a:extLst>
              </p:cNvPr>
              <p:cNvSpPr txBox="1"/>
              <p:nvPr/>
            </p:nvSpPr>
            <p:spPr>
              <a:xfrm>
                <a:off x="6103093" y="1178405"/>
                <a:ext cx="5702827" cy="44862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endParaRPr lang="en-US" sz="5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go keyword: run this function in a separate GoRoutine.</a:t>
                </a:r>
              </a:p>
              <a:p>
                <a:pPr marL="742950" lvl="1" indent="-285750">
                  <a:buFont typeface="Wingdings" panose="05000000000000000000" pitchFamily="2" charset="2"/>
                  <a:buChar char="Ø"/>
                </a:pPr>
                <a:r>
                  <a:rPr lang="en-US" sz="1800" b="0" i="0" dirty="0">
                    <a:solidFill>
                      <a:srgbClr val="000000"/>
                    </a:solidFill>
                    <a:effectLst/>
                    <a:latin typeface="TimesNewRomanPSMT"/>
                  </a:rPr>
                  <a:t>Goroutines don’t correspond to OS threads</a:t>
                </a:r>
              </a:p>
              <a:p>
                <a:pPr marL="1200150" lvl="2" indent="-285750">
                  <a:buFont typeface="Wingdings" panose="05000000000000000000" pitchFamily="2" charset="2"/>
                  <a:buChar char="§"/>
                </a:pPr>
                <a:r>
                  <a:rPr lang="en-US" dirty="0">
                    <a:solidFill>
                      <a:srgbClr val="000000"/>
                    </a:solidFill>
                    <a:latin typeface="TimesNewRomanPSMT"/>
                  </a:rPr>
                  <a:t>Threads initial size: 1000 to 2000 KB</a:t>
                </a:r>
              </a:p>
              <a:p>
                <a:pPr marL="1200150" lvl="2" indent="-285750">
                  <a:buFont typeface="Wingdings" panose="05000000000000000000" pitchFamily="2" charset="2"/>
                  <a:buChar char="§"/>
                </a:pPr>
                <a:r>
                  <a:rPr lang="en-US" dirty="0">
                    <a:solidFill>
                      <a:srgbClr val="000000"/>
                    </a:solidFill>
                    <a:latin typeface="TimesNewRomanPSMT"/>
                  </a:rPr>
                  <a:t>GoRoutines initial size: 2 KB</a:t>
                </a:r>
              </a:p>
              <a:p>
                <a:pPr marL="1657350" lvl="3" indent="-285750">
                  <a:buFont typeface="Wingdings" panose="05000000000000000000" pitchFamily="2" charset="2"/>
                  <a:buChar char="q"/>
                </a:pPr>
                <a:r>
                  <a:rPr lang="en-US" dirty="0">
                    <a:solidFill>
                      <a:srgbClr val="000000"/>
                    </a:solidFill>
                    <a:latin typeface="TimesNewRomanPSMT"/>
                  </a:rPr>
                  <a:t>Thousands even millions of GoRoutines</a:t>
                </a:r>
              </a:p>
              <a:p>
                <a:pPr marL="742950" lvl="1" indent="-285750">
                  <a:buFont typeface="Wingdings" panose="05000000000000000000" pitchFamily="2" charset="2"/>
                  <a:buChar char="Ø"/>
                </a:pPr>
                <a:r>
                  <a:rPr lang="en-US" dirty="0"/>
                  <a:t>Go Schedular</a:t>
                </a:r>
              </a:p>
              <a:p>
                <a:pPr marL="1200150" lvl="2" indent="-285750">
                  <a:buFont typeface="Wingdings" panose="05000000000000000000" pitchFamily="2" charset="2"/>
                  <a:buChar char="§"/>
                </a:pPr>
                <a:r>
                  <a:rPr lang="en-US" dirty="0">
                    <a:solidFill>
                      <a:srgbClr val="000000"/>
                    </a:solidFill>
                    <a:latin typeface="TimesNewRomanPSMT"/>
                  </a:rPr>
                  <a:t>W</a:t>
                </a:r>
                <a:r>
                  <a:rPr lang="en-US" b="0" i="0" dirty="0">
                    <a:solidFill>
                      <a:srgbClr val="000000"/>
                    </a:solidFill>
                    <a:effectLst/>
                    <a:latin typeface="TimesNewRomanPSMT"/>
                  </a:rPr>
                  <a:t>ill spin and </a:t>
                </a:r>
                <a:r>
                  <a:rPr lang="en-US" b="0" i="0" dirty="0">
                    <a:solidFill>
                      <a:srgbClr val="FF0000"/>
                    </a:solidFill>
                    <a:effectLst/>
                    <a:latin typeface="TimesNewRomanPSMT"/>
                  </a:rPr>
                  <a:t>continue running</a:t>
                </a:r>
                <a:r>
                  <a:rPr lang="en-US" b="0" i="0" dirty="0">
                    <a:solidFill>
                      <a:srgbClr val="000000"/>
                    </a:solidFill>
                    <a:effectLst/>
                    <a:latin typeface="TimesNewRomanPSMT"/>
                  </a:rPr>
                  <a:t> the first go routine inside the main routine until:</a:t>
                </a:r>
              </a:p>
              <a:p>
                <a:pPr marL="1657350" lvl="3" indent="-285750">
                  <a:buFont typeface="Wingdings" panose="05000000000000000000" pitchFamily="2" charset="2"/>
                  <a:buChar char="q"/>
                </a:pPr>
                <a:r>
                  <a:rPr lang="en-US" sz="1800" b="0" i="0" dirty="0">
                    <a:solidFill>
                      <a:srgbClr val="000000"/>
                    </a:solidFill>
                    <a:effectLst/>
                    <a:latin typeface="TimesNewRomanPSMT"/>
                  </a:rPr>
                  <a:t>The Goroutine finishes executing</a:t>
                </a:r>
                <a:r>
                  <a:rPr lang="en-US" dirty="0"/>
                  <a:t> </a:t>
                </a:r>
              </a:p>
              <a:p>
                <a:pPr marL="1657350" lvl="3" indent="-285750">
                  <a:buFont typeface="Wingdings" panose="05000000000000000000" pitchFamily="2" charset="2"/>
                  <a:buChar char="q"/>
                </a:pPr>
                <a:r>
                  <a:rPr lang="en-US" sz="1800" b="0" i="0" dirty="0">
                    <a:solidFill>
                      <a:srgbClr val="000000"/>
                    </a:solidFill>
                    <a:effectLst/>
                    <a:latin typeface="TimesNewRomanPSMT"/>
                  </a:rPr>
                  <a:t>The routine gets blocked waiting on I/O</a:t>
                </a:r>
              </a:p>
              <a:p>
                <a:pPr marL="1200150" lvl="2" indent="-285750">
                  <a:buFont typeface="Wingdings" panose="05000000000000000000" pitchFamily="2" charset="2"/>
                  <a:buChar char="§"/>
                </a:pPr>
                <a:r>
                  <a:rPr lang="en-US" dirty="0">
                    <a:solidFill>
                      <a:srgbClr val="000000"/>
                    </a:solidFill>
                    <a:latin typeface="TimesNewRomanPSMT"/>
                  </a:rPr>
                  <a:t>It will spin the next GoRoutine</a:t>
                </a:r>
                <a:endParaRPr lang="en-US" b="0" i="0" dirty="0">
                  <a:solidFill>
                    <a:srgbClr val="000000"/>
                  </a:solidFill>
                  <a:effectLst/>
                  <a:latin typeface="TimesNewRomanPSMT"/>
                </a:endParaRPr>
              </a:p>
            </p:txBody>
          </p:sp>
        </p:grp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2E0C7A94-F27C-43A3-AE3D-3E55300181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493" y="4569696"/>
            <a:ext cx="5845047" cy="14479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45F4D99-DC1B-4FFC-A858-F9E3469131B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20" t="12254" r="8721" b="12254"/>
          <a:stretch/>
        </p:blipFill>
        <p:spPr>
          <a:xfrm>
            <a:off x="367555" y="532536"/>
            <a:ext cx="5446460" cy="386888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9B313B5-B892-4B71-B472-0CFDC44E14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8659" y="5359998"/>
            <a:ext cx="4993341" cy="1498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681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C98843D-363B-4135-8946-E84193037A98}"/>
              </a:ext>
            </a:extLst>
          </p:cNvPr>
          <p:cNvGrpSpPr/>
          <p:nvPr/>
        </p:nvGrpSpPr>
        <p:grpSpPr>
          <a:xfrm>
            <a:off x="601964" y="1026785"/>
            <a:ext cx="5104282" cy="707886"/>
            <a:chOff x="372961" y="5990032"/>
            <a:chExt cx="5104282" cy="70788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D6EE365-1CAB-4ED6-8456-350DC7692BB0}"/>
                </a:ext>
              </a:extLst>
            </p:cNvPr>
            <p:cNvSpPr txBox="1"/>
            <p:nvPr/>
          </p:nvSpPr>
          <p:spPr>
            <a:xfrm>
              <a:off x="372961" y="5990032"/>
              <a:ext cx="510428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ConcurrentTwo/main.</a:t>
              </a:r>
              <a:r>
                <a:rPr lang="en-US" sz="4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go</a:t>
              </a:r>
              <a:endParaRPr lang="lt-LT" sz="4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1004B5DE-549F-4AA2-AB14-1197B6609DA3}"/>
                </a:ext>
              </a:extLst>
            </p:cNvPr>
            <p:cNvCxnSpPr>
              <a:cxnSpLocks/>
            </p:cNvCxnSpPr>
            <p:nvPr/>
          </p:nvCxnSpPr>
          <p:spPr>
            <a:xfrm>
              <a:off x="383054" y="5990032"/>
              <a:ext cx="0" cy="707886"/>
            </a:xfrm>
            <a:prstGeom prst="line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  <p:pic>
        <p:nvPicPr>
          <p:cNvPr id="42" name="Picture Placeholder 8">
            <a:extLst>
              <a:ext uri="{FF2B5EF4-FFF2-40B4-BE49-F238E27FC236}">
                <a16:creationId xmlns:a16="http://schemas.microsoft.com/office/drawing/2014/main" id="{F2E6C374-9CF0-4753-B153-D8F95C41CBE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48" r="21948"/>
          <a:stretch/>
        </p:blipFill>
        <p:spPr>
          <a:xfrm>
            <a:off x="5706246" y="838731"/>
            <a:ext cx="5167096" cy="5180538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5FE8111-C37F-4DE9-BB83-5AAF513B0D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2502" y="2712220"/>
            <a:ext cx="1819275" cy="2505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810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E4D89667-6773-4C15-80AD-41CC2CA1A64E}"/>
              </a:ext>
            </a:extLst>
          </p:cNvPr>
          <p:cNvGrpSpPr/>
          <p:nvPr/>
        </p:nvGrpSpPr>
        <p:grpSpPr>
          <a:xfrm>
            <a:off x="6096000" y="1622251"/>
            <a:ext cx="6006353" cy="2399954"/>
            <a:chOff x="6096000" y="447574"/>
            <a:chExt cx="5709920" cy="3308043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967692DC-5C8D-4254-9501-8589D812A2D0}"/>
                </a:ext>
              </a:extLst>
            </p:cNvPr>
            <p:cNvCxnSpPr>
              <a:cxnSpLocks/>
            </p:cNvCxnSpPr>
            <p:nvPr/>
          </p:nvCxnSpPr>
          <p:spPr>
            <a:xfrm>
              <a:off x="6103093" y="584663"/>
              <a:ext cx="0" cy="531864"/>
            </a:xfrm>
            <a:prstGeom prst="line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AF4E125C-70BB-4E4D-A895-87081F3AD1A5}"/>
                </a:ext>
              </a:extLst>
            </p:cNvPr>
            <p:cNvGrpSpPr/>
            <p:nvPr/>
          </p:nvGrpSpPr>
          <p:grpSpPr>
            <a:xfrm>
              <a:off x="6096000" y="447574"/>
              <a:ext cx="5709920" cy="3308043"/>
              <a:chOff x="6096000" y="447574"/>
              <a:chExt cx="5709920" cy="3308043"/>
            </a:xfrm>
          </p:grpSpPr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A7E863C2-07C2-4B9A-A6EB-53D91DC16565}"/>
                  </a:ext>
                </a:extLst>
              </p:cNvPr>
              <p:cNvSpPr/>
              <p:nvPr/>
            </p:nvSpPr>
            <p:spPr>
              <a:xfrm>
                <a:off x="6096000" y="447574"/>
                <a:ext cx="5597451" cy="80604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32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lt"/>
                  </a:rPr>
                  <a:t>ConcurrentTwo/main.</a:t>
                </a:r>
                <a:r>
                  <a:rPr lang="en-US" sz="32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lt"/>
                    <a:ea typeface="Open Sans Condensed" panose="020B0806030504020204" pitchFamily="34" charset="0"/>
                    <a:cs typeface="Open Sans Condensed" panose="020B0806030504020204" pitchFamily="34" charset="0"/>
                  </a:rPr>
                  <a:t>go</a:t>
                </a:r>
                <a:endParaRPr lang="lt-LT" sz="3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Open Sans Condensed" panose="020B0806030504020204" pitchFamily="34" charset="0"/>
                  <a:cs typeface="Open Sans Condensed" panose="020B0806030504020204" pitchFamily="34" charset="0"/>
                </a:endParaRPr>
              </a:p>
            </p:txBody>
          </p:sp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63B9749-5D41-4556-8F0B-743916A3D496}"/>
                  </a:ext>
                </a:extLst>
              </p:cNvPr>
              <p:cNvSpPr txBox="1"/>
              <p:nvPr/>
            </p:nvSpPr>
            <p:spPr>
              <a:xfrm>
                <a:off x="6103093" y="1178405"/>
                <a:ext cx="5702827" cy="25772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endParaRPr lang="en-US" sz="5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Go Schedular</a:t>
                </a:r>
              </a:p>
              <a:p>
                <a:pPr marL="742950" lvl="1" indent="-285750">
                  <a:buFont typeface="Wingdings" panose="05000000000000000000" pitchFamily="2" charset="2"/>
                  <a:buChar char="§"/>
                </a:pPr>
                <a:r>
                  <a:rPr lang="en-US" dirty="0">
                    <a:solidFill>
                      <a:srgbClr val="000000"/>
                    </a:solidFill>
                    <a:latin typeface="TimesNewRomanPSMT"/>
                  </a:rPr>
                  <a:t>W</a:t>
                </a:r>
                <a:r>
                  <a:rPr lang="en-US" b="0" i="0" dirty="0">
                    <a:solidFill>
                      <a:srgbClr val="000000"/>
                    </a:solidFill>
                    <a:effectLst/>
                    <a:latin typeface="TimesNewRomanPSMT"/>
                  </a:rPr>
                  <a:t>ill spin and </a:t>
                </a:r>
                <a:r>
                  <a:rPr lang="en-US" b="0" i="0" dirty="0">
                    <a:solidFill>
                      <a:srgbClr val="FF0000"/>
                    </a:solidFill>
                    <a:effectLst/>
                    <a:latin typeface="TimesNewRomanPSMT"/>
                  </a:rPr>
                  <a:t>continue running</a:t>
                </a:r>
                <a:r>
                  <a:rPr lang="en-US" b="0" i="0" dirty="0">
                    <a:solidFill>
                      <a:srgbClr val="000000"/>
                    </a:solidFill>
                    <a:effectLst/>
                    <a:latin typeface="TimesNewRomanPSMT"/>
                  </a:rPr>
                  <a:t> the first go routine inside the main routine until:</a:t>
                </a:r>
              </a:p>
              <a:p>
                <a:pPr marL="1200150" lvl="2" indent="-285750">
                  <a:buFont typeface="Wingdings" panose="05000000000000000000" pitchFamily="2" charset="2"/>
                  <a:buChar char="q"/>
                </a:pPr>
                <a:r>
                  <a:rPr lang="en-US" b="0" i="0" dirty="0">
                    <a:solidFill>
                      <a:srgbClr val="000000"/>
                    </a:solidFill>
                    <a:effectLst/>
                    <a:latin typeface="TimesNewRomanPSMT"/>
                  </a:rPr>
                  <a:t>The Goroutine finishes executing</a:t>
                </a:r>
                <a:r>
                  <a:rPr lang="en-US" dirty="0"/>
                  <a:t> </a:t>
                </a:r>
              </a:p>
              <a:p>
                <a:pPr marL="1200150" lvl="2" indent="-285750">
                  <a:buFont typeface="Wingdings" panose="05000000000000000000" pitchFamily="2" charset="2"/>
                  <a:buChar char="q"/>
                </a:pPr>
                <a:r>
                  <a:rPr lang="en-US" b="0" i="0" dirty="0">
                    <a:solidFill>
                      <a:srgbClr val="000000"/>
                    </a:solidFill>
                    <a:effectLst/>
                    <a:highlight>
                      <a:srgbClr val="FFFF00"/>
                    </a:highlight>
                    <a:latin typeface="TimesNewRomanPSMT"/>
                  </a:rPr>
                  <a:t>The routine gets blocked waiting on I/O</a:t>
                </a:r>
              </a:p>
              <a:p>
                <a:pPr marL="742950" lvl="1" indent="-285750">
                  <a:buFont typeface="Wingdings" panose="05000000000000000000" pitchFamily="2" charset="2"/>
                  <a:buChar char="§"/>
                </a:pPr>
                <a:r>
                  <a:rPr lang="en-US" dirty="0">
                    <a:solidFill>
                      <a:srgbClr val="000000"/>
                    </a:solidFill>
                    <a:latin typeface="TimesNewRomanPSMT"/>
                  </a:rPr>
                  <a:t>It will spin the next GoRoutine</a:t>
                </a:r>
                <a:endParaRPr lang="en-US" b="0" i="0" dirty="0">
                  <a:solidFill>
                    <a:srgbClr val="000000"/>
                  </a:solidFill>
                  <a:effectLst/>
                  <a:latin typeface="TimesNewRomanPSMT"/>
                </a:endParaRPr>
              </a:p>
            </p:txBody>
          </p:sp>
        </p:grp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457A4B3F-1A7D-4C22-A5F2-93437AEEDB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741" y="4547632"/>
            <a:ext cx="5852667" cy="143268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1EBAEF6-1BEF-438F-9DDC-39FAE27995B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70" t="11667" r="8891" b="12222"/>
          <a:stretch/>
        </p:blipFill>
        <p:spPr>
          <a:xfrm>
            <a:off x="740755" y="926692"/>
            <a:ext cx="4810610" cy="354329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50301E1-C5B2-45D9-8541-E93FA56FBD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9721" y="4547632"/>
            <a:ext cx="1685932" cy="2270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8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C98843D-363B-4135-8946-E84193037A98}"/>
              </a:ext>
            </a:extLst>
          </p:cNvPr>
          <p:cNvGrpSpPr/>
          <p:nvPr/>
        </p:nvGrpSpPr>
        <p:grpSpPr>
          <a:xfrm>
            <a:off x="471064" y="1712982"/>
            <a:ext cx="5444247" cy="707886"/>
            <a:chOff x="372961" y="5990032"/>
            <a:chExt cx="5444247" cy="70788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D6EE365-1CAB-4ED6-8456-350DC7692BB0}"/>
                </a:ext>
              </a:extLst>
            </p:cNvPr>
            <p:cNvSpPr txBox="1"/>
            <p:nvPr/>
          </p:nvSpPr>
          <p:spPr>
            <a:xfrm>
              <a:off x="372961" y="5990032"/>
              <a:ext cx="544424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ConcurrentThree/main.</a:t>
              </a:r>
              <a:r>
                <a:rPr lang="en-US" sz="4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go</a:t>
              </a:r>
              <a:endParaRPr lang="lt-LT" sz="4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1004B5DE-549F-4AA2-AB14-1197B6609DA3}"/>
                </a:ext>
              </a:extLst>
            </p:cNvPr>
            <p:cNvCxnSpPr>
              <a:cxnSpLocks/>
            </p:cNvCxnSpPr>
            <p:nvPr/>
          </p:nvCxnSpPr>
          <p:spPr>
            <a:xfrm>
              <a:off x="383054" y="5990032"/>
              <a:ext cx="0" cy="707886"/>
            </a:xfrm>
            <a:prstGeom prst="line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  <p:pic>
        <p:nvPicPr>
          <p:cNvPr id="42" name="Picture Placeholder 8">
            <a:extLst>
              <a:ext uri="{FF2B5EF4-FFF2-40B4-BE49-F238E27FC236}">
                <a16:creationId xmlns:a16="http://schemas.microsoft.com/office/drawing/2014/main" id="{F2E6C374-9CF0-4753-B153-D8F95C41CBE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48" r="21948"/>
          <a:stretch/>
        </p:blipFill>
        <p:spPr>
          <a:xfrm>
            <a:off x="5706246" y="838731"/>
            <a:ext cx="5167096" cy="5180538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797649C-E3BB-4E42-8041-8467F27A4C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5430" y="3011418"/>
            <a:ext cx="2400300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788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E4D89667-6773-4C15-80AD-41CC2CA1A64E}"/>
              </a:ext>
            </a:extLst>
          </p:cNvPr>
          <p:cNvGrpSpPr/>
          <p:nvPr/>
        </p:nvGrpSpPr>
        <p:grpSpPr>
          <a:xfrm>
            <a:off x="5735561" y="945976"/>
            <a:ext cx="6006353" cy="1845956"/>
            <a:chOff x="6096000" y="447574"/>
            <a:chExt cx="5709920" cy="2544424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967692DC-5C8D-4254-9501-8589D812A2D0}"/>
                </a:ext>
              </a:extLst>
            </p:cNvPr>
            <p:cNvCxnSpPr>
              <a:cxnSpLocks/>
            </p:cNvCxnSpPr>
            <p:nvPr/>
          </p:nvCxnSpPr>
          <p:spPr>
            <a:xfrm>
              <a:off x="6103093" y="584663"/>
              <a:ext cx="0" cy="531864"/>
            </a:xfrm>
            <a:prstGeom prst="line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AF4E125C-70BB-4E4D-A895-87081F3AD1A5}"/>
                </a:ext>
              </a:extLst>
            </p:cNvPr>
            <p:cNvGrpSpPr/>
            <p:nvPr/>
          </p:nvGrpSpPr>
          <p:grpSpPr>
            <a:xfrm>
              <a:off x="6096000" y="447574"/>
              <a:ext cx="5709920" cy="2544424"/>
              <a:chOff x="6096000" y="447574"/>
              <a:chExt cx="5709920" cy="2544424"/>
            </a:xfrm>
          </p:grpSpPr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A7E863C2-07C2-4B9A-A6EB-53D91DC16565}"/>
                  </a:ext>
                </a:extLst>
              </p:cNvPr>
              <p:cNvSpPr/>
              <p:nvPr/>
            </p:nvSpPr>
            <p:spPr>
              <a:xfrm>
                <a:off x="6096000" y="447574"/>
                <a:ext cx="5597451" cy="80604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32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lt"/>
                  </a:rPr>
                  <a:t>ConcurrentThree/main.</a:t>
                </a:r>
                <a:r>
                  <a:rPr lang="en-US" sz="32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lt"/>
                    <a:ea typeface="Open Sans Condensed" panose="020B0806030504020204" pitchFamily="34" charset="0"/>
                    <a:cs typeface="Open Sans Condensed" panose="020B0806030504020204" pitchFamily="34" charset="0"/>
                  </a:rPr>
                  <a:t>go</a:t>
                </a:r>
                <a:endParaRPr lang="lt-LT" sz="3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Open Sans Condensed" panose="020B0806030504020204" pitchFamily="34" charset="0"/>
                  <a:cs typeface="Open Sans Condensed" panose="020B0806030504020204" pitchFamily="34" charset="0"/>
                </a:endParaRPr>
              </a:p>
            </p:txBody>
          </p:sp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63B9749-5D41-4556-8F0B-743916A3D496}"/>
                  </a:ext>
                </a:extLst>
              </p:cNvPr>
              <p:cNvSpPr txBox="1"/>
              <p:nvPr/>
            </p:nvSpPr>
            <p:spPr>
              <a:xfrm>
                <a:off x="6103093" y="1178405"/>
                <a:ext cx="5702827" cy="18135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endParaRPr lang="en-US" sz="500" dirty="0"/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en-US" dirty="0"/>
                  <a:t>sync.WaitGroup</a:t>
                </a:r>
              </a:p>
              <a:p>
                <a:pPr marL="742950" lvl="1" indent="-285750">
                  <a:buFont typeface="Wingdings" panose="05000000000000000000" pitchFamily="2" charset="2"/>
                  <a:buChar char="q"/>
                </a:pPr>
                <a:r>
                  <a:rPr lang="en-US" dirty="0">
                    <a:solidFill>
                      <a:srgbClr val="000000"/>
                    </a:solidFill>
                    <a:latin typeface="TimesNewRomanPSMT"/>
                  </a:rPr>
                  <a:t>Add, Done, Wait</a:t>
                </a:r>
              </a:p>
              <a:p>
                <a:pPr marL="742950" lvl="1" indent="-285750">
                  <a:buFont typeface="Wingdings" panose="05000000000000000000" pitchFamily="2" charset="2"/>
                  <a:buChar char="q"/>
                </a:pPr>
                <a:r>
                  <a:rPr lang="en-US" b="0" i="0" dirty="0">
                    <a:solidFill>
                      <a:srgbClr val="000000"/>
                    </a:solidFill>
                    <a:effectLst/>
                    <a:latin typeface="TimesNewRomanPSMT"/>
                  </a:rPr>
                  <a:t>Used in Synchronizing GoRoutines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en-US" dirty="0">
                    <a:solidFill>
                      <a:srgbClr val="000000"/>
                    </a:solidFill>
                    <a:latin typeface="TimesNewRomanPSMT"/>
                  </a:rPr>
                  <a:t>If the MainRoutine exits, all the child routines are killed 😨</a:t>
                </a:r>
                <a:endParaRPr lang="en-US" b="0" i="0" dirty="0">
                  <a:solidFill>
                    <a:srgbClr val="000000"/>
                  </a:solidFill>
                  <a:effectLst/>
                  <a:latin typeface="TimesNewRomanPSMT"/>
                </a:endParaRPr>
              </a:p>
            </p:txBody>
          </p:sp>
        </p:grp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503D0B3F-5CE3-4BE1-8B5F-3D13AAFAA75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94" t="10139" r="9401" b="10695"/>
          <a:stretch/>
        </p:blipFill>
        <p:spPr>
          <a:xfrm>
            <a:off x="369880" y="1170612"/>
            <a:ext cx="4935546" cy="446687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091B6F5-97AF-4373-873C-B47F9ECB4E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1234" y="3049444"/>
            <a:ext cx="6770765" cy="3808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77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C98843D-363B-4135-8946-E84193037A98}"/>
              </a:ext>
            </a:extLst>
          </p:cNvPr>
          <p:cNvGrpSpPr/>
          <p:nvPr/>
        </p:nvGrpSpPr>
        <p:grpSpPr>
          <a:xfrm>
            <a:off x="1097372" y="1712982"/>
            <a:ext cx="3843616" cy="707886"/>
            <a:chOff x="372961" y="5990032"/>
            <a:chExt cx="3843616" cy="70788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D6EE365-1CAB-4ED6-8456-350DC7692BB0}"/>
                </a:ext>
              </a:extLst>
            </p:cNvPr>
            <p:cNvSpPr txBox="1"/>
            <p:nvPr/>
          </p:nvSpPr>
          <p:spPr>
            <a:xfrm>
              <a:off x="372961" y="5990032"/>
              <a:ext cx="384361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Channels/main.</a:t>
              </a:r>
              <a:r>
                <a:rPr lang="en-US" sz="4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go</a:t>
              </a:r>
              <a:endParaRPr lang="lt-LT" sz="4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1004B5DE-549F-4AA2-AB14-1197B6609DA3}"/>
                </a:ext>
              </a:extLst>
            </p:cNvPr>
            <p:cNvCxnSpPr>
              <a:cxnSpLocks/>
            </p:cNvCxnSpPr>
            <p:nvPr/>
          </p:nvCxnSpPr>
          <p:spPr>
            <a:xfrm>
              <a:off x="383054" y="5990032"/>
              <a:ext cx="0" cy="707886"/>
            </a:xfrm>
            <a:prstGeom prst="line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  <p:pic>
        <p:nvPicPr>
          <p:cNvPr id="42" name="Picture Placeholder 8">
            <a:extLst>
              <a:ext uri="{FF2B5EF4-FFF2-40B4-BE49-F238E27FC236}">
                <a16:creationId xmlns:a16="http://schemas.microsoft.com/office/drawing/2014/main" id="{F2E6C374-9CF0-4753-B153-D8F95C41CBE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48" r="21948"/>
          <a:stretch/>
        </p:blipFill>
        <p:spPr>
          <a:xfrm>
            <a:off x="5706246" y="838731"/>
            <a:ext cx="5167096" cy="518053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B844FA1-4D09-432E-A94F-1D1844D9B7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255" y="3147254"/>
            <a:ext cx="4837044" cy="2579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564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E4D89667-6773-4C15-80AD-41CC2CA1A64E}"/>
              </a:ext>
            </a:extLst>
          </p:cNvPr>
          <p:cNvGrpSpPr/>
          <p:nvPr/>
        </p:nvGrpSpPr>
        <p:grpSpPr>
          <a:xfrm>
            <a:off x="5415871" y="260084"/>
            <a:ext cx="6006353" cy="4061947"/>
            <a:chOff x="6096000" y="447574"/>
            <a:chExt cx="5709920" cy="5598897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967692DC-5C8D-4254-9501-8589D812A2D0}"/>
                </a:ext>
              </a:extLst>
            </p:cNvPr>
            <p:cNvCxnSpPr>
              <a:cxnSpLocks/>
            </p:cNvCxnSpPr>
            <p:nvPr/>
          </p:nvCxnSpPr>
          <p:spPr>
            <a:xfrm>
              <a:off x="6103093" y="584663"/>
              <a:ext cx="0" cy="531864"/>
            </a:xfrm>
            <a:prstGeom prst="line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AF4E125C-70BB-4E4D-A895-87081F3AD1A5}"/>
                </a:ext>
              </a:extLst>
            </p:cNvPr>
            <p:cNvGrpSpPr/>
            <p:nvPr/>
          </p:nvGrpSpPr>
          <p:grpSpPr>
            <a:xfrm>
              <a:off x="6096000" y="447574"/>
              <a:ext cx="5709920" cy="5598897"/>
              <a:chOff x="6096000" y="447574"/>
              <a:chExt cx="5709920" cy="5598897"/>
            </a:xfrm>
          </p:grpSpPr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A7E863C2-07C2-4B9A-A6EB-53D91DC16565}"/>
                  </a:ext>
                </a:extLst>
              </p:cNvPr>
              <p:cNvSpPr/>
              <p:nvPr/>
            </p:nvSpPr>
            <p:spPr>
              <a:xfrm>
                <a:off x="6096000" y="447574"/>
                <a:ext cx="5597451" cy="80604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32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lt"/>
                  </a:rPr>
                  <a:t>Channels /main.</a:t>
                </a:r>
                <a:r>
                  <a:rPr lang="en-US" sz="32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lt"/>
                    <a:ea typeface="Open Sans Condensed" panose="020B0806030504020204" pitchFamily="34" charset="0"/>
                    <a:cs typeface="Open Sans Condensed" panose="020B0806030504020204" pitchFamily="34" charset="0"/>
                  </a:rPr>
                  <a:t>go</a:t>
                </a:r>
                <a:endParaRPr lang="lt-LT" sz="3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Open Sans Condensed" panose="020B0806030504020204" pitchFamily="34" charset="0"/>
                  <a:cs typeface="Open Sans Condensed" panose="020B0806030504020204" pitchFamily="34" charset="0"/>
                </a:endParaRPr>
              </a:p>
            </p:txBody>
          </p:sp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63B9749-5D41-4556-8F0B-743916A3D496}"/>
                  </a:ext>
                </a:extLst>
              </p:cNvPr>
              <p:cNvSpPr txBox="1"/>
              <p:nvPr/>
            </p:nvSpPr>
            <p:spPr>
              <a:xfrm>
                <a:off x="6103093" y="1178405"/>
                <a:ext cx="5702827" cy="48680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endParaRPr lang="en-US" sz="5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"Don't communicate by sharing memory; share memory by communicating“ – Go docs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Don't overengineer ITC by "shared memory, complicated, error-prone synchronization primitives. But, instead use message-passing between goroutines (green threads).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Simple Queue. Channels are a simple message passing pattern.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b="1" dirty="0"/>
                  <a:t>int </a:t>
                </a:r>
                <a:r>
                  <a:rPr lang="en-US" dirty="0"/>
                  <a:t>|| </a:t>
                </a:r>
                <a:r>
                  <a:rPr lang="en-US" b="1" dirty="0"/>
                  <a:t>complicated data structure</a:t>
                </a:r>
                <a:r>
                  <a:rPr lang="en-US" dirty="0"/>
                  <a:t>. Give away ownership by sending the value or </a:t>
                </a:r>
                <a:r>
                  <a:rPr lang="en-US" dirty="0">
                    <a:solidFill>
                      <a:srgbClr val="FF0000"/>
                    </a:solidFill>
                  </a:rPr>
                  <a:t>a pointer </a:t>
                </a:r>
                <a:r>
                  <a:rPr lang="en-US" dirty="0"/>
                  <a:t>to a different goroutine via a channel.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There is no shared space, each goroutine only sees the portion of memory it owns.</a:t>
                </a:r>
              </a:p>
            </p:txBody>
          </p:sp>
        </p:grp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CE8CFC85-47D1-4314-9AE6-9DB7D7EE0C9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09" t="9028" r="8129" b="8889"/>
          <a:stretch/>
        </p:blipFill>
        <p:spPr>
          <a:xfrm>
            <a:off x="190500" y="131392"/>
            <a:ext cx="4857749" cy="484954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D944748-F113-4ED4-B707-9A90D39E5A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5871" y="4366923"/>
            <a:ext cx="3208113" cy="240039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3CAE104-0FD1-4504-A18D-1B6619B36D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" y="5080167"/>
            <a:ext cx="2945733" cy="177783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1C4713D-3FBF-4832-871C-E453935F9B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6452" y="4555089"/>
            <a:ext cx="2871685" cy="2024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274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C98843D-363B-4135-8946-E84193037A98}"/>
              </a:ext>
            </a:extLst>
          </p:cNvPr>
          <p:cNvGrpSpPr/>
          <p:nvPr/>
        </p:nvGrpSpPr>
        <p:grpSpPr>
          <a:xfrm>
            <a:off x="1097372" y="1712982"/>
            <a:ext cx="3213637" cy="707886"/>
            <a:chOff x="372961" y="5990032"/>
            <a:chExt cx="3213637" cy="70788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D6EE365-1CAB-4ED6-8456-350DC7692BB0}"/>
                </a:ext>
              </a:extLst>
            </p:cNvPr>
            <p:cNvSpPr txBox="1"/>
            <p:nvPr/>
          </p:nvSpPr>
          <p:spPr>
            <a:xfrm>
              <a:off x="372961" y="5990032"/>
              <a:ext cx="321363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Select/main.</a:t>
              </a:r>
              <a:r>
                <a:rPr lang="en-US" sz="4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go</a:t>
              </a:r>
              <a:endParaRPr lang="lt-LT" sz="4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1004B5DE-549F-4AA2-AB14-1197B6609DA3}"/>
                </a:ext>
              </a:extLst>
            </p:cNvPr>
            <p:cNvCxnSpPr>
              <a:cxnSpLocks/>
            </p:cNvCxnSpPr>
            <p:nvPr/>
          </p:nvCxnSpPr>
          <p:spPr>
            <a:xfrm>
              <a:off x="383054" y="5990032"/>
              <a:ext cx="0" cy="707886"/>
            </a:xfrm>
            <a:prstGeom prst="line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2B844FA1-4D09-432E-A94F-1D1844D9B7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4929" y="103304"/>
            <a:ext cx="2757851" cy="147085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D9ECD20-0E1D-4798-938C-70B089CCC5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1451" y="5537835"/>
            <a:ext cx="4400549" cy="1320165"/>
          </a:xfrm>
          <a:prstGeom prst="rect">
            <a:avLst/>
          </a:prstGeom>
        </p:spPr>
      </p:pic>
      <p:pic>
        <p:nvPicPr>
          <p:cNvPr id="42" name="Picture Placeholder 8">
            <a:extLst>
              <a:ext uri="{FF2B5EF4-FFF2-40B4-BE49-F238E27FC236}">
                <a16:creationId xmlns:a16="http://schemas.microsoft.com/office/drawing/2014/main" id="{F2E6C374-9CF0-4753-B153-D8F95C41CBE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48" r="21948"/>
          <a:stretch/>
        </p:blipFill>
        <p:spPr>
          <a:xfrm>
            <a:off x="5677671" y="695856"/>
            <a:ext cx="5167096" cy="5180538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733C902-84A5-45F4-BCE6-8894B199554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4929" y="5610225"/>
            <a:ext cx="3667125" cy="12477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41486FD-5A42-4FF2-BA14-4ED19894259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624" y="144346"/>
            <a:ext cx="2104964" cy="139318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3BC7F6A-D32D-408B-A7E0-03A16862F95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8616" y="2596322"/>
            <a:ext cx="2809875" cy="280987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C3D9980-015D-437F-B5A1-06092F7B11A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75" y="4437133"/>
            <a:ext cx="1815651" cy="242086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69863D5-45FA-41CE-8C88-96B85DFCFDA9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14" t="11528" r="7222" b="11547"/>
          <a:stretch/>
        </p:blipFill>
        <p:spPr>
          <a:xfrm>
            <a:off x="10563225" y="248180"/>
            <a:ext cx="1462151" cy="1319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338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E4D89667-6773-4C15-80AD-41CC2CA1A64E}"/>
              </a:ext>
            </a:extLst>
          </p:cNvPr>
          <p:cNvGrpSpPr/>
          <p:nvPr/>
        </p:nvGrpSpPr>
        <p:grpSpPr>
          <a:xfrm>
            <a:off x="4870731" y="345901"/>
            <a:ext cx="6006353" cy="1568957"/>
            <a:chOff x="6096000" y="447574"/>
            <a:chExt cx="5709920" cy="2162615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967692DC-5C8D-4254-9501-8589D812A2D0}"/>
                </a:ext>
              </a:extLst>
            </p:cNvPr>
            <p:cNvCxnSpPr>
              <a:cxnSpLocks/>
            </p:cNvCxnSpPr>
            <p:nvPr/>
          </p:nvCxnSpPr>
          <p:spPr>
            <a:xfrm>
              <a:off x="6103093" y="584663"/>
              <a:ext cx="0" cy="531864"/>
            </a:xfrm>
            <a:prstGeom prst="line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AF4E125C-70BB-4E4D-A895-87081F3AD1A5}"/>
                </a:ext>
              </a:extLst>
            </p:cNvPr>
            <p:cNvGrpSpPr/>
            <p:nvPr/>
          </p:nvGrpSpPr>
          <p:grpSpPr>
            <a:xfrm>
              <a:off x="6096000" y="447574"/>
              <a:ext cx="5709920" cy="2162615"/>
              <a:chOff x="6096000" y="447574"/>
              <a:chExt cx="5709920" cy="2162615"/>
            </a:xfrm>
          </p:grpSpPr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A7E863C2-07C2-4B9A-A6EB-53D91DC16565}"/>
                  </a:ext>
                </a:extLst>
              </p:cNvPr>
              <p:cNvSpPr/>
              <p:nvPr/>
            </p:nvSpPr>
            <p:spPr>
              <a:xfrm>
                <a:off x="6096000" y="447574"/>
                <a:ext cx="5597451" cy="80604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32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lt"/>
                  </a:rPr>
                  <a:t>Select/main.</a:t>
                </a:r>
                <a:r>
                  <a:rPr lang="en-US" sz="32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lt"/>
                    <a:ea typeface="Open Sans Condensed" panose="020B0806030504020204" pitchFamily="34" charset="0"/>
                    <a:cs typeface="Open Sans Condensed" panose="020B0806030504020204" pitchFamily="34" charset="0"/>
                  </a:rPr>
                  <a:t>go</a:t>
                </a:r>
                <a:endParaRPr lang="lt-LT" sz="3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Open Sans Condensed" panose="020B0806030504020204" pitchFamily="34" charset="0"/>
                  <a:cs typeface="Open Sans Condensed" panose="020B0806030504020204" pitchFamily="34" charset="0"/>
                </a:endParaRPr>
              </a:p>
            </p:txBody>
          </p:sp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63B9749-5D41-4556-8F0B-743916A3D496}"/>
                  </a:ext>
                </a:extLst>
              </p:cNvPr>
              <p:cNvSpPr txBox="1"/>
              <p:nvPr/>
            </p:nvSpPr>
            <p:spPr>
              <a:xfrm>
                <a:off x="6103093" y="1178405"/>
                <a:ext cx="5702827" cy="14317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endParaRPr lang="en-US" sz="500" dirty="0"/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en-US" dirty="0"/>
                  <a:t>Receiving / Sending is blocking.</a:t>
                </a:r>
              </a:p>
              <a:p>
                <a:pPr marL="742950" lvl="1" indent="-285750">
                  <a:buFont typeface="Wingdings" panose="05000000000000000000" pitchFamily="2" charset="2"/>
                  <a:buChar char="Ø"/>
                </a:pPr>
                <a:r>
                  <a:rPr lang="en-US" dirty="0">
                    <a:solidFill>
                      <a:srgbClr val="000000"/>
                    </a:solidFill>
                    <a:latin typeface="TimesNewRomanPSMT"/>
                  </a:rPr>
                  <a:t>What if you have two channels with different frequencies</a:t>
                </a:r>
              </a:p>
            </p:txBody>
          </p:sp>
        </p:grp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1DB42CE6-A171-4647-800D-69801008A7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1493" y="3163313"/>
            <a:ext cx="3122415" cy="359681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3529036-5202-4AE5-BBA0-03F91F2B269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88" t="7500" r="10092" b="7778"/>
          <a:stretch/>
        </p:blipFill>
        <p:spPr>
          <a:xfrm>
            <a:off x="107807" y="97872"/>
            <a:ext cx="4445144" cy="666225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BC7EA4D-0E6E-4C08-9A06-7300566075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2089" y="5074157"/>
            <a:ext cx="4112104" cy="1783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55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C98843D-363B-4135-8946-E84193037A98}"/>
              </a:ext>
            </a:extLst>
          </p:cNvPr>
          <p:cNvGrpSpPr/>
          <p:nvPr/>
        </p:nvGrpSpPr>
        <p:grpSpPr>
          <a:xfrm>
            <a:off x="261303" y="332388"/>
            <a:ext cx="5840958" cy="707886"/>
            <a:chOff x="372961" y="5990032"/>
            <a:chExt cx="5840958" cy="70788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D6EE365-1CAB-4ED6-8456-350DC7692BB0}"/>
                </a:ext>
              </a:extLst>
            </p:cNvPr>
            <p:cNvSpPr txBox="1"/>
            <p:nvPr/>
          </p:nvSpPr>
          <p:spPr>
            <a:xfrm>
              <a:off x="372961" y="5990032"/>
              <a:ext cx="584095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WorkerPoolPattern</a:t>
              </a:r>
              <a:r>
                <a:rPr lang="en-US" sz="4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/main.</a:t>
              </a:r>
              <a:r>
                <a:rPr lang="en-US" sz="4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go</a:t>
              </a:r>
              <a:endParaRPr lang="lt-LT" sz="4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1004B5DE-549F-4AA2-AB14-1197B6609DA3}"/>
                </a:ext>
              </a:extLst>
            </p:cNvPr>
            <p:cNvCxnSpPr>
              <a:cxnSpLocks/>
            </p:cNvCxnSpPr>
            <p:nvPr/>
          </p:nvCxnSpPr>
          <p:spPr>
            <a:xfrm>
              <a:off x="383054" y="5990032"/>
              <a:ext cx="0" cy="707886"/>
            </a:xfrm>
            <a:prstGeom prst="line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97811C46-F35F-46B2-956D-803FE9612F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95550"/>
            <a:ext cx="5793426" cy="43624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E8B04B7-87E0-4436-BE73-1A6D3645A7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7380" y="5381625"/>
            <a:ext cx="2104620" cy="147637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F6E8E11-546D-4444-9E1A-55B998DBD1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954" y="5019675"/>
            <a:ext cx="2495550" cy="1838325"/>
          </a:xfrm>
          <a:prstGeom prst="rect">
            <a:avLst/>
          </a:prstGeom>
        </p:spPr>
      </p:pic>
      <p:pic>
        <p:nvPicPr>
          <p:cNvPr id="42" name="Picture Placeholder 8">
            <a:extLst>
              <a:ext uri="{FF2B5EF4-FFF2-40B4-BE49-F238E27FC236}">
                <a16:creationId xmlns:a16="http://schemas.microsoft.com/office/drawing/2014/main" id="{F2E6C374-9CF0-4753-B153-D8F95C41CBE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48" r="21948"/>
          <a:stretch/>
        </p:blipFill>
        <p:spPr>
          <a:xfrm>
            <a:off x="6867525" y="114831"/>
            <a:ext cx="5167096" cy="5180538"/>
          </a:xfrm>
        </p:spPr>
      </p:pic>
    </p:spTree>
    <p:extLst>
      <p:ext uri="{BB962C8B-B14F-4D97-AF65-F5344CB8AC3E}">
        <p14:creationId xmlns:p14="http://schemas.microsoft.com/office/powerpoint/2010/main" val="3790532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43BE2C8F-6865-48E7-8070-D29932C4AB99}"/>
              </a:ext>
            </a:extLst>
          </p:cNvPr>
          <p:cNvSpPr/>
          <p:nvPr/>
        </p:nvSpPr>
        <p:spPr>
          <a:xfrm>
            <a:off x="931227" y="2238376"/>
            <a:ext cx="10329546" cy="2357437"/>
          </a:xfrm>
          <a:custGeom>
            <a:avLst/>
            <a:gdLst>
              <a:gd name="connsiteX0" fmla="*/ 7163753 w 10329546"/>
              <a:gd name="connsiteY0" fmla="*/ 359568 h 2357437"/>
              <a:gd name="connsiteX1" fmla="*/ 6349580 w 10329546"/>
              <a:gd name="connsiteY1" fmla="*/ 1023138 h 2357437"/>
              <a:gd name="connsiteX2" fmla="*/ 6333896 w 10329546"/>
              <a:gd name="connsiteY2" fmla="*/ 1178719 h 2357437"/>
              <a:gd name="connsiteX3" fmla="*/ 6349580 w 10329546"/>
              <a:gd name="connsiteY3" fmla="*/ 1334299 h 2357437"/>
              <a:gd name="connsiteX4" fmla="*/ 7163753 w 10329546"/>
              <a:gd name="connsiteY4" fmla="*/ 1997869 h 2357437"/>
              <a:gd name="connsiteX5" fmla="*/ 7977926 w 10329546"/>
              <a:gd name="connsiteY5" fmla="*/ 1334299 h 2357437"/>
              <a:gd name="connsiteX6" fmla="*/ 7993610 w 10329546"/>
              <a:gd name="connsiteY6" fmla="*/ 1178719 h 2357437"/>
              <a:gd name="connsiteX7" fmla="*/ 7977926 w 10329546"/>
              <a:gd name="connsiteY7" fmla="*/ 1023138 h 2357437"/>
              <a:gd name="connsiteX8" fmla="*/ 7163753 w 10329546"/>
              <a:gd name="connsiteY8" fmla="*/ 359568 h 2357437"/>
              <a:gd name="connsiteX9" fmla="*/ 3165793 w 10329546"/>
              <a:gd name="connsiteY9" fmla="*/ 359568 h 2357437"/>
              <a:gd name="connsiteX10" fmla="*/ 2351620 w 10329546"/>
              <a:gd name="connsiteY10" fmla="*/ 1023138 h 2357437"/>
              <a:gd name="connsiteX11" fmla="*/ 2335937 w 10329546"/>
              <a:gd name="connsiteY11" fmla="*/ 1178719 h 2357437"/>
              <a:gd name="connsiteX12" fmla="*/ 2351620 w 10329546"/>
              <a:gd name="connsiteY12" fmla="*/ 1334299 h 2357437"/>
              <a:gd name="connsiteX13" fmla="*/ 3165793 w 10329546"/>
              <a:gd name="connsiteY13" fmla="*/ 1997869 h 2357437"/>
              <a:gd name="connsiteX14" fmla="*/ 3979966 w 10329546"/>
              <a:gd name="connsiteY14" fmla="*/ 1334299 h 2357437"/>
              <a:gd name="connsiteX15" fmla="*/ 3995650 w 10329546"/>
              <a:gd name="connsiteY15" fmla="*/ 1178719 h 2357437"/>
              <a:gd name="connsiteX16" fmla="*/ 3979966 w 10329546"/>
              <a:gd name="connsiteY16" fmla="*/ 1023138 h 2357437"/>
              <a:gd name="connsiteX17" fmla="*/ 3165793 w 10329546"/>
              <a:gd name="connsiteY17" fmla="*/ 359568 h 2357437"/>
              <a:gd name="connsiteX18" fmla="*/ 5164773 w 10329546"/>
              <a:gd name="connsiteY18" fmla="*/ 335756 h 2357437"/>
              <a:gd name="connsiteX19" fmla="*/ 4333716 w 10329546"/>
              <a:gd name="connsiteY19" fmla="*/ 1166813 h 2357437"/>
              <a:gd name="connsiteX20" fmla="*/ 4332606 w 10329546"/>
              <a:gd name="connsiteY20" fmla="*/ 1166813 h 2357437"/>
              <a:gd name="connsiteX21" fmla="*/ 4331406 w 10329546"/>
              <a:gd name="connsiteY21" fmla="*/ 1178719 h 2357437"/>
              <a:gd name="connsiteX22" fmla="*/ 4332606 w 10329546"/>
              <a:gd name="connsiteY22" fmla="*/ 1190624 h 2357437"/>
              <a:gd name="connsiteX23" fmla="*/ 4333716 w 10329546"/>
              <a:gd name="connsiteY23" fmla="*/ 1190624 h 2357437"/>
              <a:gd name="connsiteX24" fmla="*/ 5164773 w 10329546"/>
              <a:gd name="connsiteY24" fmla="*/ 2021681 h 2357437"/>
              <a:gd name="connsiteX25" fmla="*/ 5995830 w 10329546"/>
              <a:gd name="connsiteY25" fmla="*/ 1190624 h 2357437"/>
              <a:gd name="connsiteX26" fmla="*/ 5996940 w 10329546"/>
              <a:gd name="connsiteY26" fmla="*/ 1190624 h 2357437"/>
              <a:gd name="connsiteX27" fmla="*/ 5998140 w 10329546"/>
              <a:gd name="connsiteY27" fmla="*/ 1178719 h 2357437"/>
              <a:gd name="connsiteX28" fmla="*/ 5996940 w 10329546"/>
              <a:gd name="connsiteY28" fmla="*/ 1166813 h 2357437"/>
              <a:gd name="connsiteX29" fmla="*/ 5995830 w 10329546"/>
              <a:gd name="connsiteY29" fmla="*/ 1166813 h 2357437"/>
              <a:gd name="connsiteX30" fmla="*/ 5164773 w 10329546"/>
              <a:gd name="connsiteY30" fmla="*/ 335756 h 2357437"/>
              <a:gd name="connsiteX31" fmla="*/ 1166813 w 10329546"/>
              <a:gd name="connsiteY31" fmla="*/ 0 h 2357437"/>
              <a:gd name="connsiteX32" fmla="*/ 2164703 w 10329546"/>
              <a:gd name="connsiteY32" fmla="*/ 561779 h 2357437"/>
              <a:gd name="connsiteX33" fmla="*/ 2173034 w 10329546"/>
              <a:gd name="connsiteY33" fmla="*/ 578555 h 2357437"/>
              <a:gd name="connsiteX34" fmla="*/ 2283511 w 10329546"/>
              <a:gd name="connsiteY34" fmla="*/ 427033 h 2357437"/>
              <a:gd name="connsiteX35" fmla="*/ 3165793 w 10329546"/>
              <a:gd name="connsiteY35" fmla="*/ 23812 h 2357437"/>
              <a:gd name="connsiteX36" fmla="*/ 4048076 w 10329546"/>
              <a:gd name="connsiteY36" fmla="*/ 427033 h 2357437"/>
              <a:gd name="connsiteX37" fmla="*/ 4158553 w 10329546"/>
              <a:gd name="connsiteY37" fmla="*/ 578554 h 2357437"/>
              <a:gd name="connsiteX38" fmla="*/ 4166883 w 10329546"/>
              <a:gd name="connsiteY38" fmla="*/ 561779 h 2357437"/>
              <a:gd name="connsiteX39" fmla="*/ 5164773 w 10329546"/>
              <a:gd name="connsiteY39" fmla="*/ 0 h 2357437"/>
              <a:gd name="connsiteX40" fmla="*/ 6162662 w 10329546"/>
              <a:gd name="connsiteY40" fmla="*/ 561779 h 2357437"/>
              <a:gd name="connsiteX41" fmla="*/ 6170993 w 10329546"/>
              <a:gd name="connsiteY41" fmla="*/ 578554 h 2357437"/>
              <a:gd name="connsiteX42" fmla="*/ 6281470 w 10329546"/>
              <a:gd name="connsiteY42" fmla="*/ 427033 h 2357437"/>
              <a:gd name="connsiteX43" fmla="*/ 7163753 w 10329546"/>
              <a:gd name="connsiteY43" fmla="*/ 23812 h 2357437"/>
              <a:gd name="connsiteX44" fmla="*/ 8046036 w 10329546"/>
              <a:gd name="connsiteY44" fmla="*/ 427033 h 2357437"/>
              <a:gd name="connsiteX45" fmla="*/ 8156513 w 10329546"/>
              <a:gd name="connsiteY45" fmla="*/ 578554 h 2357437"/>
              <a:gd name="connsiteX46" fmla="*/ 8164843 w 10329546"/>
              <a:gd name="connsiteY46" fmla="*/ 561779 h 2357437"/>
              <a:gd name="connsiteX47" fmla="*/ 9162733 w 10329546"/>
              <a:gd name="connsiteY47" fmla="*/ 0 h 2357437"/>
              <a:gd name="connsiteX48" fmla="*/ 10329546 w 10329546"/>
              <a:gd name="connsiteY48" fmla="*/ 1166813 h 2357437"/>
              <a:gd name="connsiteX49" fmla="*/ 9993790 w 10329546"/>
              <a:gd name="connsiteY49" fmla="*/ 1166813 h 2357437"/>
              <a:gd name="connsiteX50" fmla="*/ 9162733 w 10329546"/>
              <a:gd name="connsiteY50" fmla="*/ 335756 h 2357437"/>
              <a:gd name="connsiteX51" fmla="*/ 8331676 w 10329546"/>
              <a:gd name="connsiteY51" fmla="*/ 1166813 h 2357437"/>
              <a:gd name="connsiteX52" fmla="*/ 8330566 w 10329546"/>
              <a:gd name="connsiteY52" fmla="*/ 1166813 h 2357437"/>
              <a:gd name="connsiteX53" fmla="*/ 8329366 w 10329546"/>
              <a:gd name="connsiteY53" fmla="*/ 1178719 h 2357437"/>
              <a:gd name="connsiteX54" fmla="*/ 8330566 w 10329546"/>
              <a:gd name="connsiteY54" fmla="*/ 1190624 h 2357437"/>
              <a:gd name="connsiteX55" fmla="*/ 8331676 w 10329546"/>
              <a:gd name="connsiteY55" fmla="*/ 1190624 h 2357437"/>
              <a:gd name="connsiteX56" fmla="*/ 9162733 w 10329546"/>
              <a:gd name="connsiteY56" fmla="*/ 2021681 h 2357437"/>
              <a:gd name="connsiteX57" fmla="*/ 9993790 w 10329546"/>
              <a:gd name="connsiteY57" fmla="*/ 1190624 h 2357437"/>
              <a:gd name="connsiteX58" fmla="*/ 10329546 w 10329546"/>
              <a:gd name="connsiteY58" fmla="*/ 1190624 h 2357437"/>
              <a:gd name="connsiteX59" fmla="*/ 9162733 w 10329546"/>
              <a:gd name="connsiteY59" fmla="*/ 2357437 h 2357437"/>
              <a:gd name="connsiteX60" fmla="*/ 8164843 w 10329546"/>
              <a:gd name="connsiteY60" fmla="*/ 1795659 h 2357437"/>
              <a:gd name="connsiteX61" fmla="*/ 8156513 w 10329546"/>
              <a:gd name="connsiteY61" fmla="*/ 1778883 h 2357437"/>
              <a:gd name="connsiteX62" fmla="*/ 8046036 w 10329546"/>
              <a:gd name="connsiteY62" fmla="*/ 1930405 h 2357437"/>
              <a:gd name="connsiteX63" fmla="*/ 7163753 w 10329546"/>
              <a:gd name="connsiteY63" fmla="*/ 2333625 h 2357437"/>
              <a:gd name="connsiteX64" fmla="*/ 6281470 w 10329546"/>
              <a:gd name="connsiteY64" fmla="*/ 1930405 h 2357437"/>
              <a:gd name="connsiteX65" fmla="*/ 6170993 w 10329546"/>
              <a:gd name="connsiteY65" fmla="*/ 1778883 h 2357437"/>
              <a:gd name="connsiteX66" fmla="*/ 6162662 w 10329546"/>
              <a:gd name="connsiteY66" fmla="*/ 1795659 h 2357437"/>
              <a:gd name="connsiteX67" fmla="*/ 5164773 w 10329546"/>
              <a:gd name="connsiteY67" fmla="*/ 2357437 h 2357437"/>
              <a:gd name="connsiteX68" fmla="*/ 4166883 w 10329546"/>
              <a:gd name="connsiteY68" fmla="*/ 1795659 h 2357437"/>
              <a:gd name="connsiteX69" fmla="*/ 4158553 w 10329546"/>
              <a:gd name="connsiteY69" fmla="*/ 1778883 h 2357437"/>
              <a:gd name="connsiteX70" fmla="*/ 4048076 w 10329546"/>
              <a:gd name="connsiteY70" fmla="*/ 1930405 h 2357437"/>
              <a:gd name="connsiteX71" fmla="*/ 3165793 w 10329546"/>
              <a:gd name="connsiteY71" fmla="*/ 2333625 h 2357437"/>
              <a:gd name="connsiteX72" fmla="*/ 2283511 w 10329546"/>
              <a:gd name="connsiteY72" fmla="*/ 1930405 h 2357437"/>
              <a:gd name="connsiteX73" fmla="*/ 2173034 w 10329546"/>
              <a:gd name="connsiteY73" fmla="*/ 1778883 h 2357437"/>
              <a:gd name="connsiteX74" fmla="*/ 2164703 w 10329546"/>
              <a:gd name="connsiteY74" fmla="*/ 1795659 h 2357437"/>
              <a:gd name="connsiteX75" fmla="*/ 1166813 w 10329546"/>
              <a:gd name="connsiteY75" fmla="*/ 2357437 h 2357437"/>
              <a:gd name="connsiteX76" fmla="*/ 0 w 10329546"/>
              <a:gd name="connsiteY76" fmla="*/ 1190624 h 2357437"/>
              <a:gd name="connsiteX77" fmla="*/ 335756 w 10329546"/>
              <a:gd name="connsiteY77" fmla="*/ 1190624 h 2357437"/>
              <a:gd name="connsiteX78" fmla="*/ 1166813 w 10329546"/>
              <a:gd name="connsiteY78" fmla="*/ 2021681 h 2357437"/>
              <a:gd name="connsiteX79" fmla="*/ 1997870 w 10329546"/>
              <a:gd name="connsiteY79" fmla="*/ 1190624 h 2357437"/>
              <a:gd name="connsiteX80" fmla="*/ 1998980 w 10329546"/>
              <a:gd name="connsiteY80" fmla="*/ 1190624 h 2357437"/>
              <a:gd name="connsiteX81" fmla="*/ 2000181 w 10329546"/>
              <a:gd name="connsiteY81" fmla="*/ 1178719 h 2357437"/>
              <a:gd name="connsiteX82" fmla="*/ 1998980 w 10329546"/>
              <a:gd name="connsiteY82" fmla="*/ 1166813 h 2357437"/>
              <a:gd name="connsiteX83" fmla="*/ 1997870 w 10329546"/>
              <a:gd name="connsiteY83" fmla="*/ 1166813 h 2357437"/>
              <a:gd name="connsiteX84" fmla="*/ 1166813 w 10329546"/>
              <a:gd name="connsiteY84" fmla="*/ 335756 h 2357437"/>
              <a:gd name="connsiteX85" fmla="*/ 335756 w 10329546"/>
              <a:gd name="connsiteY85" fmla="*/ 1166813 h 2357437"/>
              <a:gd name="connsiteX86" fmla="*/ 0 w 10329546"/>
              <a:gd name="connsiteY86" fmla="*/ 1166813 h 2357437"/>
              <a:gd name="connsiteX87" fmla="*/ 1166813 w 10329546"/>
              <a:gd name="connsiteY87" fmla="*/ 0 h 2357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</a:cxnLst>
            <a:rect l="l" t="t" r="r" b="b"/>
            <a:pathLst>
              <a:path w="10329546" h="2357437">
                <a:moveTo>
                  <a:pt x="7163753" y="359568"/>
                </a:moveTo>
                <a:cubicBezTo>
                  <a:pt x="6762146" y="359568"/>
                  <a:pt x="6427073" y="644440"/>
                  <a:pt x="6349580" y="1023138"/>
                </a:cubicBezTo>
                <a:lnTo>
                  <a:pt x="6333896" y="1178719"/>
                </a:lnTo>
                <a:lnTo>
                  <a:pt x="6349580" y="1334299"/>
                </a:lnTo>
                <a:cubicBezTo>
                  <a:pt x="6427073" y="1712998"/>
                  <a:pt x="6762146" y="1997869"/>
                  <a:pt x="7163753" y="1997869"/>
                </a:cubicBezTo>
                <a:cubicBezTo>
                  <a:pt x="7565360" y="1997869"/>
                  <a:pt x="7900433" y="1712998"/>
                  <a:pt x="7977926" y="1334299"/>
                </a:cubicBezTo>
                <a:lnTo>
                  <a:pt x="7993610" y="1178719"/>
                </a:lnTo>
                <a:lnTo>
                  <a:pt x="7977926" y="1023138"/>
                </a:lnTo>
                <a:cubicBezTo>
                  <a:pt x="7900433" y="644440"/>
                  <a:pt x="7565360" y="359568"/>
                  <a:pt x="7163753" y="359568"/>
                </a:cubicBezTo>
                <a:close/>
                <a:moveTo>
                  <a:pt x="3165793" y="359568"/>
                </a:moveTo>
                <a:cubicBezTo>
                  <a:pt x="2764186" y="359568"/>
                  <a:pt x="2429113" y="644440"/>
                  <a:pt x="2351620" y="1023138"/>
                </a:cubicBezTo>
                <a:lnTo>
                  <a:pt x="2335937" y="1178719"/>
                </a:lnTo>
                <a:lnTo>
                  <a:pt x="2351620" y="1334299"/>
                </a:lnTo>
                <a:cubicBezTo>
                  <a:pt x="2429113" y="1712998"/>
                  <a:pt x="2764186" y="1997869"/>
                  <a:pt x="3165793" y="1997869"/>
                </a:cubicBezTo>
                <a:cubicBezTo>
                  <a:pt x="3567401" y="1997869"/>
                  <a:pt x="3902473" y="1712998"/>
                  <a:pt x="3979966" y="1334299"/>
                </a:cubicBezTo>
                <a:lnTo>
                  <a:pt x="3995650" y="1178719"/>
                </a:lnTo>
                <a:lnTo>
                  <a:pt x="3979966" y="1023138"/>
                </a:lnTo>
                <a:cubicBezTo>
                  <a:pt x="3902473" y="644440"/>
                  <a:pt x="3567401" y="359568"/>
                  <a:pt x="3165793" y="359568"/>
                </a:cubicBezTo>
                <a:close/>
                <a:moveTo>
                  <a:pt x="5164773" y="335756"/>
                </a:moveTo>
                <a:cubicBezTo>
                  <a:pt x="4705793" y="335756"/>
                  <a:pt x="4333716" y="707833"/>
                  <a:pt x="4333716" y="1166813"/>
                </a:cubicBezTo>
                <a:lnTo>
                  <a:pt x="4332606" y="1166813"/>
                </a:lnTo>
                <a:lnTo>
                  <a:pt x="4331406" y="1178719"/>
                </a:lnTo>
                <a:lnTo>
                  <a:pt x="4332606" y="1190624"/>
                </a:lnTo>
                <a:lnTo>
                  <a:pt x="4333716" y="1190624"/>
                </a:lnTo>
                <a:cubicBezTo>
                  <a:pt x="4333716" y="1649604"/>
                  <a:pt x="4705793" y="2021681"/>
                  <a:pt x="5164773" y="2021681"/>
                </a:cubicBezTo>
                <a:cubicBezTo>
                  <a:pt x="5623753" y="2021681"/>
                  <a:pt x="5995830" y="1649604"/>
                  <a:pt x="5995830" y="1190624"/>
                </a:cubicBezTo>
                <a:lnTo>
                  <a:pt x="5996940" y="1190624"/>
                </a:lnTo>
                <a:lnTo>
                  <a:pt x="5998140" y="1178719"/>
                </a:lnTo>
                <a:lnTo>
                  <a:pt x="5996940" y="1166813"/>
                </a:lnTo>
                <a:lnTo>
                  <a:pt x="5995830" y="1166813"/>
                </a:lnTo>
                <a:cubicBezTo>
                  <a:pt x="5995830" y="707833"/>
                  <a:pt x="5623753" y="335756"/>
                  <a:pt x="5164773" y="335756"/>
                </a:cubicBezTo>
                <a:close/>
                <a:moveTo>
                  <a:pt x="1166813" y="0"/>
                </a:moveTo>
                <a:cubicBezTo>
                  <a:pt x="1589709" y="0"/>
                  <a:pt x="1960059" y="224979"/>
                  <a:pt x="2164703" y="561779"/>
                </a:cubicBezTo>
                <a:lnTo>
                  <a:pt x="2173034" y="578555"/>
                </a:lnTo>
                <a:lnTo>
                  <a:pt x="2283511" y="427033"/>
                </a:lnTo>
                <a:cubicBezTo>
                  <a:pt x="2497458" y="180047"/>
                  <a:pt x="2813380" y="23812"/>
                  <a:pt x="3165793" y="23812"/>
                </a:cubicBezTo>
                <a:cubicBezTo>
                  <a:pt x="3518207" y="23812"/>
                  <a:pt x="3834129" y="180047"/>
                  <a:pt x="4048076" y="427033"/>
                </a:cubicBezTo>
                <a:lnTo>
                  <a:pt x="4158553" y="578554"/>
                </a:lnTo>
                <a:lnTo>
                  <a:pt x="4166883" y="561779"/>
                </a:lnTo>
                <a:cubicBezTo>
                  <a:pt x="4371527" y="224979"/>
                  <a:pt x="4741877" y="0"/>
                  <a:pt x="5164773" y="0"/>
                </a:cubicBezTo>
                <a:cubicBezTo>
                  <a:pt x="5587669" y="0"/>
                  <a:pt x="5958018" y="224979"/>
                  <a:pt x="6162662" y="561779"/>
                </a:cubicBezTo>
                <a:lnTo>
                  <a:pt x="6170993" y="578554"/>
                </a:lnTo>
                <a:lnTo>
                  <a:pt x="6281470" y="427033"/>
                </a:lnTo>
                <a:cubicBezTo>
                  <a:pt x="6495417" y="180047"/>
                  <a:pt x="6811339" y="23812"/>
                  <a:pt x="7163753" y="23812"/>
                </a:cubicBezTo>
                <a:cubicBezTo>
                  <a:pt x="7516166" y="23812"/>
                  <a:pt x="7832089" y="180047"/>
                  <a:pt x="8046036" y="427033"/>
                </a:cubicBezTo>
                <a:lnTo>
                  <a:pt x="8156513" y="578554"/>
                </a:lnTo>
                <a:lnTo>
                  <a:pt x="8164843" y="561779"/>
                </a:lnTo>
                <a:cubicBezTo>
                  <a:pt x="8369487" y="224979"/>
                  <a:pt x="8739837" y="0"/>
                  <a:pt x="9162733" y="0"/>
                </a:cubicBezTo>
                <a:cubicBezTo>
                  <a:pt x="9807146" y="0"/>
                  <a:pt x="10329546" y="522400"/>
                  <a:pt x="10329546" y="1166813"/>
                </a:cubicBezTo>
                <a:lnTo>
                  <a:pt x="9993790" y="1166813"/>
                </a:lnTo>
                <a:cubicBezTo>
                  <a:pt x="9993790" y="707833"/>
                  <a:pt x="9621713" y="335756"/>
                  <a:pt x="9162733" y="335756"/>
                </a:cubicBezTo>
                <a:cubicBezTo>
                  <a:pt x="8703753" y="335756"/>
                  <a:pt x="8331676" y="707833"/>
                  <a:pt x="8331676" y="1166813"/>
                </a:cubicBezTo>
                <a:lnTo>
                  <a:pt x="8330566" y="1166813"/>
                </a:lnTo>
                <a:lnTo>
                  <a:pt x="8329366" y="1178719"/>
                </a:lnTo>
                <a:lnTo>
                  <a:pt x="8330566" y="1190624"/>
                </a:lnTo>
                <a:lnTo>
                  <a:pt x="8331676" y="1190624"/>
                </a:lnTo>
                <a:cubicBezTo>
                  <a:pt x="8331676" y="1649604"/>
                  <a:pt x="8703753" y="2021681"/>
                  <a:pt x="9162733" y="2021681"/>
                </a:cubicBezTo>
                <a:cubicBezTo>
                  <a:pt x="9621713" y="2021681"/>
                  <a:pt x="9993790" y="1649604"/>
                  <a:pt x="9993790" y="1190624"/>
                </a:cubicBezTo>
                <a:lnTo>
                  <a:pt x="10329546" y="1190624"/>
                </a:lnTo>
                <a:cubicBezTo>
                  <a:pt x="10329546" y="1835037"/>
                  <a:pt x="9807146" y="2357437"/>
                  <a:pt x="9162733" y="2357437"/>
                </a:cubicBezTo>
                <a:cubicBezTo>
                  <a:pt x="8739837" y="2357437"/>
                  <a:pt x="8369487" y="2132458"/>
                  <a:pt x="8164843" y="1795659"/>
                </a:cubicBezTo>
                <a:lnTo>
                  <a:pt x="8156513" y="1778883"/>
                </a:lnTo>
                <a:lnTo>
                  <a:pt x="8046036" y="1930405"/>
                </a:lnTo>
                <a:cubicBezTo>
                  <a:pt x="7832089" y="2177390"/>
                  <a:pt x="7516166" y="2333625"/>
                  <a:pt x="7163753" y="2333625"/>
                </a:cubicBezTo>
                <a:cubicBezTo>
                  <a:pt x="6811339" y="2333625"/>
                  <a:pt x="6495417" y="2177390"/>
                  <a:pt x="6281470" y="1930405"/>
                </a:cubicBezTo>
                <a:lnTo>
                  <a:pt x="6170993" y="1778883"/>
                </a:lnTo>
                <a:lnTo>
                  <a:pt x="6162662" y="1795659"/>
                </a:lnTo>
                <a:cubicBezTo>
                  <a:pt x="5958018" y="2132458"/>
                  <a:pt x="5587669" y="2357437"/>
                  <a:pt x="5164773" y="2357437"/>
                </a:cubicBezTo>
                <a:cubicBezTo>
                  <a:pt x="4741877" y="2357437"/>
                  <a:pt x="4371527" y="2132458"/>
                  <a:pt x="4166883" y="1795659"/>
                </a:cubicBezTo>
                <a:lnTo>
                  <a:pt x="4158553" y="1778883"/>
                </a:lnTo>
                <a:lnTo>
                  <a:pt x="4048076" y="1930405"/>
                </a:lnTo>
                <a:cubicBezTo>
                  <a:pt x="3834129" y="2177390"/>
                  <a:pt x="3518207" y="2333625"/>
                  <a:pt x="3165793" y="2333625"/>
                </a:cubicBezTo>
                <a:cubicBezTo>
                  <a:pt x="2813380" y="2333625"/>
                  <a:pt x="2497458" y="2177390"/>
                  <a:pt x="2283511" y="1930405"/>
                </a:cubicBezTo>
                <a:lnTo>
                  <a:pt x="2173034" y="1778883"/>
                </a:lnTo>
                <a:lnTo>
                  <a:pt x="2164703" y="1795659"/>
                </a:lnTo>
                <a:cubicBezTo>
                  <a:pt x="1960059" y="2132458"/>
                  <a:pt x="1589709" y="2357437"/>
                  <a:pt x="1166813" y="2357437"/>
                </a:cubicBezTo>
                <a:cubicBezTo>
                  <a:pt x="522400" y="2357437"/>
                  <a:pt x="0" y="1835037"/>
                  <a:pt x="0" y="1190624"/>
                </a:cubicBezTo>
                <a:lnTo>
                  <a:pt x="335756" y="1190624"/>
                </a:lnTo>
                <a:cubicBezTo>
                  <a:pt x="335756" y="1649604"/>
                  <a:pt x="707833" y="2021681"/>
                  <a:pt x="1166813" y="2021681"/>
                </a:cubicBezTo>
                <a:cubicBezTo>
                  <a:pt x="1625793" y="2021681"/>
                  <a:pt x="1997870" y="1649604"/>
                  <a:pt x="1997870" y="1190624"/>
                </a:cubicBezTo>
                <a:lnTo>
                  <a:pt x="1998980" y="1190624"/>
                </a:lnTo>
                <a:lnTo>
                  <a:pt x="2000181" y="1178719"/>
                </a:lnTo>
                <a:lnTo>
                  <a:pt x="1998980" y="1166813"/>
                </a:lnTo>
                <a:lnTo>
                  <a:pt x="1997870" y="1166813"/>
                </a:lnTo>
                <a:cubicBezTo>
                  <a:pt x="1997870" y="707833"/>
                  <a:pt x="1625793" y="335756"/>
                  <a:pt x="1166813" y="335756"/>
                </a:cubicBezTo>
                <a:cubicBezTo>
                  <a:pt x="707833" y="335756"/>
                  <a:pt x="335756" y="707833"/>
                  <a:pt x="335756" y="1166813"/>
                </a:cubicBezTo>
                <a:lnTo>
                  <a:pt x="0" y="1166813"/>
                </a:lnTo>
                <a:cubicBezTo>
                  <a:pt x="0" y="522400"/>
                  <a:pt x="522400" y="0"/>
                  <a:pt x="1166813" y="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27A2722-1975-4F39-A502-A79E21347C72}"/>
              </a:ext>
            </a:extLst>
          </p:cNvPr>
          <p:cNvSpPr/>
          <p:nvPr/>
        </p:nvSpPr>
        <p:spPr>
          <a:xfrm>
            <a:off x="931227" y="2238376"/>
            <a:ext cx="10329546" cy="2333625"/>
          </a:xfrm>
          <a:custGeom>
            <a:avLst/>
            <a:gdLst>
              <a:gd name="connsiteX0" fmla="*/ 1166813 w 10329546"/>
              <a:gd name="connsiteY0" fmla="*/ 0 h 2333625"/>
              <a:gd name="connsiteX1" fmla="*/ 2309921 w 10329546"/>
              <a:gd name="connsiteY1" fmla="*/ 931660 h 2333625"/>
              <a:gd name="connsiteX2" fmla="*/ 2333626 w 10329546"/>
              <a:gd name="connsiteY2" fmla="*/ 1166812 h 2333625"/>
              <a:gd name="connsiteX3" fmla="*/ 2334736 w 10329546"/>
              <a:gd name="connsiteY3" fmla="*/ 1166812 h 2333625"/>
              <a:gd name="connsiteX4" fmla="*/ 3165793 w 10329546"/>
              <a:gd name="connsiteY4" fmla="*/ 1997869 h 2333625"/>
              <a:gd name="connsiteX5" fmla="*/ 3996850 w 10329546"/>
              <a:gd name="connsiteY5" fmla="*/ 1166812 h 2333625"/>
              <a:gd name="connsiteX6" fmla="*/ 3997960 w 10329546"/>
              <a:gd name="connsiteY6" fmla="*/ 1166812 h 2333625"/>
              <a:gd name="connsiteX7" fmla="*/ 4021665 w 10329546"/>
              <a:gd name="connsiteY7" fmla="*/ 931660 h 2333625"/>
              <a:gd name="connsiteX8" fmla="*/ 5164773 w 10329546"/>
              <a:gd name="connsiteY8" fmla="*/ 0 h 2333625"/>
              <a:gd name="connsiteX9" fmla="*/ 6307880 w 10329546"/>
              <a:gd name="connsiteY9" fmla="*/ 931660 h 2333625"/>
              <a:gd name="connsiteX10" fmla="*/ 6331586 w 10329546"/>
              <a:gd name="connsiteY10" fmla="*/ 1166812 h 2333625"/>
              <a:gd name="connsiteX11" fmla="*/ 6332696 w 10329546"/>
              <a:gd name="connsiteY11" fmla="*/ 1166812 h 2333625"/>
              <a:gd name="connsiteX12" fmla="*/ 7163753 w 10329546"/>
              <a:gd name="connsiteY12" fmla="*/ 1997869 h 2333625"/>
              <a:gd name="connsiteX13" fmla="*/ 7994810 w 10329546"/>
              <a:gd name="connsiteY13" fmla="*/ 1166812 h 2333625"/>
              <a:gd name="connsiteX14" fmla="*/ 7995920 w 10329546"/>
              <a:gd name="connsiteY14" fmla="*/ 1166812 h 2333625"/>
              <a:gd name="connsiteX15" fmla="*/ 8019625 w 10329546"/>
              <a:gd name="connsiteY15" fmla="*/ 931660 h 2333625"/>
              <a:gd name="connsiteX16" fmla="*/ 9162733 w 10329546"/>
              <a:gd name="connsiteY16" fmla="*/ 0 h 2333625"/>
              <a:gd name="connsiteX17" fmla="*/ 10329546 w 10329546"/>
              <a:gd name="connsiteY17" fmla="*/ 1166813 h 2333625"/>
              <a:gd name="connsiteX18" fmla="*/ 9993790 w 10329546"/>
              <a:gd name="connsiteY18" fmla="*/ 1166813 h 2333625"/>
              <a:gd name="connsiteX19" fmla="*/ 9162733 w 10329546"/>
              <a:gd name="connsiteY19" fmla="*/ 335756 h 2333625"/>
              <a:gd name="connsiteX20" fmla="*/ 8331676 w 10329546"/>
              <a:gd name="connsiteY20" fmla="*/ 1166813 h 2333625"/>
              <a:gd name="connsiteX21" fmla="*/ 8330566 w 10329546"/>
              <a:gd name="connsiteY21" fmla="*/ 1166813 h 2333625"/>
              <a:gd name="connsiteX22" fmla="*/ 8306861 w 10329546"/>
              <a:gd name="connsiteY22" fmla="*/ 1401966 h 2333625"/>
              <a:gd name="connsiteX23" fmla="*/ 7163753 w 10329546"/>
              <a:gd name="connsiteY23" fmla="*/ 2333625 h 2333625"/>
              <a:gd name="connsiteX24" fmla="*/ 6020645 w 10329546"/>
              <a:gd name="connsiteY24" fmla="*/ 1401966 h 2333625"/>
              <a:gd name="connsiteX25" fmla="*/ 5996940 w 10329546"/>
              <a:gd name="connsiteY25" fmla="*/ 1166813 h 2333625"/>
              <a:gd name="connsiteX26" fmla="*/ 5995830 w 10329546"/>
              <a:gd name="connsiteY26" fmla="*/ 1166813 h 2333625"/>
              <a:gd name="connsiteX27" fmla="*/ 5164773 w 10329546"/>
              <a:gd name="connsiteY27" fmla="*/ 335756 h 2333625"/>
              <a:gd name="connsiteX28" fmla="*/ 4333716 w 10329546"/>
              <a:gd name="connsiteY28" fmla="*/ 1166813 h 2333625"/>
              <a:gd name="connsiteX29" fmla="*/ 4332606 w 10329546"/>
              <a:gd name="connsiteY29" fmla="*/ 1166813 h 2333625"/>
              <a:gd name="connsiteX30" fmla="*/ 4308900 w 10329546"/>
              <a:gd name="connsiteY30" fmla="*/ 1401966 h 2333625"/>
              <a:gd name="connsiteX31" fmla="*/ 3165793 w 10329546"/>
              <a:gd name="connsiteY31" fmla="*/ 2333625 h 2333625"/>
              <a:gd name="connsiteX32" fmla="*/ 2022686 w 10329546"/>
              <a:gd name="connsiteY32" fmla="*/ 1401966 h 2333625"/>
              <a:gd name="connsiteX33" fmla="*/ 1998980 w 10329546"/>
              <a:gd name="connsiteY33" fmla="*/ 1166813 h 2333625"/>
              <a:gd name="connsiteX34" fmla="*/ 1997870 w 10329546"/>
              <a:gd name="connsiteY34" fmla="*/ 1166813 h 2333625"/>
              <a:gd name="connsiteX35" fmla="*/ 1166813 w 10329546"/>
              <a:gd name="connsiteY35" fmla="*/ 335756 h 2333625"/>
              <a:gd name="connsiteX36" fmla="*/ 335756 w 10329546"/>
              <a:gd name="connsiteY36" fmla="*/ 1166813 h 2333625"/>
              <a:gd name="connsiteX37" fmla="*/ 0 w 10329546"/>
              <a:gd name="connsiteY37" fmla="*/ 1166813 h 2333625"/>
              <a:gd name="connsiteX38" fmla="*/ 1166813 w 10329546"/>
              <a:gd name="connsiteY38" fmla="*/ 0 h 2333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10329546" h="2333625">
                <a:moveTo>
                  <a:pt x="1166813" y="0"/>
                </a:moveTo>
                <a:cubicBezTo>
                  <a:pt x="1730674" y="0"/>
                  <a:pt x="2201120" y="399963"/>
                  <a:pt x="2309921" y="931660"/>
                </a:cubicBezTo>
                <a:lnTo>
                  <a:pt x="2333626" y="1166812"/>
                </a:lnTo>
                <a:lnTo>
                  <a:pt x="2334736" y="1166812"/>
                </a:lnTo>
                <a:cubicBezTo>
                  <a:pt x="2334736" y="1625792"/>
                  <a:pt x="2706813" y="1997869"/>
                  <a:pt x="3165793" y="1997869"/>
                </a:cubicBezTo>
                <a:cubicBezTo>
                  <a:pt x="3624773" y="1997869"/>
                  <a:pt x="3996850" y="1625792"/>
                  <a:pt x="3996850" y="1166812"/>
                </a:cubicBezTo>
                <a:lnTo>
                  <a:pt x="3997960" y="1166812"/>
                </a:lnTo>
                <a:lnTo>
                  <a:pt x="4021665" y="931660"/>
                </a:lnTo>
                <a:cubicBezTo>
                  <a:pt x="4130466" y="399963"/>
                  <a:pt x="4600911" y="0"/>
                  <a:pt x="5164773" y="0"/>
                </a:cubicBezTo>
                <a:cubicBezTo>
                  <a:pt x="5728634" y="0"/>
                  <a:pt x="6199079" y="399963"/>
                  <a:pt x="6307880" y="931660"/>
                </a:cubicBezTo>
                <a:lnTo>
                  <a:pt x="6331586" y="1166812"/>
                </a:lnTo>
                <a:lnTo>
                  <a:pt x="6332696" y="1166812"/>
                </a:lnTo>
                <a:cubicBezTo>
                  <a:pt x="6332696" y="1625792"/>
                  <a:pt x="6704773" y="1997869"/>
                  <a:pt x="7163753" y="1997869"/>
                </a:cubicBezTo>
                <a:cubicBezTo>
                  <a:pt x="7622733" y="1997869"/>
                  <a:pt x="7994810" y="1625792"/>
                  <a:pt x="7994810" y="1166812"/>
                </a:cubicBezTo>
                <a:lnTo>
                  <a:pt x="7995920" y="1166812"/>
                </a:lnTo>
                <a:lnTo>
                  <a:pt x="8019625" y="931660"/>
                </a:lnTo>
                <a:cubicBezTo>
                  <a:pt x="8128426" y="399963"/>
                  <a:pt x="8598872" y="0"/>
                  <a:pt x="9162733" y="0"/>
                </a:cubicBezTo>
                <a:cubicBezTo>
                  <a:pt x="9807146" y="0"/>
                  <a:pt x="10329546" y="522400"/>
                  <a:pt x="10329546" y="1166813"/>
                </a:cubicBezTo>
                <a:lnTo>
                  <a:pt x="9993790" y="1166813"/>
                </a:lnTo>
                <a:cubicBezTo>
                  <a:pt x="9993790" y="707833"/>
                  <a:pt x="9621713" y="335756"/>
                  <a:pt x="9162733" y="335756"/>
                </a:cubicBezTo>
                <a:cubicBezTo>
                  <a:pt x="8703753" y="335756"/>
                  <a:pt x="8331676" y="707833"/>
                  <a:pt x="8331676" y="1166813"/>
                </a:cubicBezTo>
                <a:lnTo>
                  <a:pt x="8330566" y="1166813"/>
                </a:lnTo>
                <a:lnTo>
                  <a:pt x="8306861" y="1401966"/>
                </a:lnTo>
                <a:cubicBezTo>
                  <a:pt x="8198060" y="1933663"/>
                  <a:pt x="7727614" y="2333625"/>
                  <a:pt x="7163753" y="2333625"/>
                </a:cubicBezTo>
                <a:cubicBezTo>
                  <a:pt x="6599891" y="2333625"/>
                  <a:pt x="6129446" y="1933663"/>
                  <a:pt x="6020645" y="1401966"/>
                </a:cubicBezTo>
                <a:lnTo>
                  <a:pt x="5996940" y="1166813"/>
                </a:lnTo>
                <a:lnTo>
                  <a:pt x="5995830" y="1166813"/>
                </a:lnTo>
                <a:cubicBezTo>
                  <a:pt x="5995830" y="707833"/>
                  <a:pt x="5623753" y="335756"/>
                  <a:pt x="5164773" y="335756"/>
                </a:cubicBezTo>
                <a:cubicBezTo>
                  <a:pt x="4705793" y="335756"/>
                  <a:pt x="4333716" y="707833"/>
                  <a:pt x="4333716" y="1166813"/>
                </a:cubicBezTo>
                <a:lnTo>
                  <a:pt x="4332606" y="1166813"/>
                </a:lnTo>
                <a:lnTo>
                  <a:pt x="4308900" y="1401966"/>
                </a:lnTo>
                <a:cubicBezTo>
                  <a:pt x="4200099" y="1933663"/>
                  <a:pt x="3729654" y="2333625"/>
                  <a:pt x="3165793" y="2333625"/>
                </a:cubicBezTo>
                <a:cubicBezTo>
                  <a:pt x="2601932" y="2333625"/>
                  <a:pt x="2131487" y="1933663"/>
                  <a:pt x="2022686" y="1401966"/>
                </a:cubicBezTo>
                <a:lnTo>
                  <a:pt x="1998980" y="1166813"/>
                </a:lnTo>
                <a:lnTo>
                  <a:pt x="1997870" y="1166813"/>
                </a:lnTo>
                <a:cubicBezTo>
                  <a:pt x="1997870" y="707833"/>
                  <a:pt x="1625793" y="335756"/>
                  <a:pt x="1166813" y="335756"/>
                </a:cubicBezTo>
                <a:cubicBezTo>
                  <a:pt x="707833" y="335756"/>
                  <a:pt x="335756" y="707833"/>
                  <a:pt x="335756" y="1166813"/>
                </a:cubicBezTo>
                <a:lnTo>
                  <a:pt x="0" y="1166813"/>
                </a:lnTo>
                <a:cubicBezTo>
                  <a:pt x="0" y="522400"/>
                  <a:pt x="522400" y="0"/>
                  <a:pt x="1166813" y="0"/>
                </a:cubicBezTo>
                <a:close/>
              </a:path>
            </a:pathLst>
          </a:custGeom>
          <a:gradFill flip="none" rotWithShape="1">
            <a:gsLst>
              <a:gs pos="16000">
                <a:srgbClr val="FFFF66"/>
              </a:gs>
              <a:gs pos="23000">
                <a:srgbClr val="92D050">
                  <a:lumMod val="100000"/>
                </a:srgbClr>
              </a:gs>
              <a:gs pos="29000">
                <a:srgbClr val="F48D4E"/>
              </a:gs>
              <a:gs pos="77000">
                <a:srgbClr val="F13B3B">
                  <a:alpha val="85098"/>
                </a:srgbClr>
              </a:gs>
              <a:gs pos="90000">
                <a:schemeClr val="accent5">
                  <a:lumMod val="5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D8D749-6AFA-4C1C-81B7-C8E472AB4D45}"/>
              </a:ext>
            </a:extLst>
          </p:cNvPr>
          <p:cNvSpPr txBox="1"/>
          <p:nvPr/>
        </p:nvSpPr>
        <p:spPr>
          <a:xfrm>
            <a:off x="4089346" y="269696"/>
            <a:ext cx="40081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  <a:latin typeface="+mj-lt"/>
              </a:rPr>
              <a:t>AGENDA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72FCD9-B53F-49C5-8F0A-27B2C0CBDB70}"/>
              </a:ext>
            </a:extLst>
          </p:cNvPr>
          <p:cNvSpPr txBox="1"/>
          <p:nvPr/>
        </p:nvSpPr>
        <p:spPr>
          <a:xfrm>
            <a:off x="1194335" y="5020365"/>
            <a:ext cx="1757778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FF66"/>
                </a:solidFill>
                <a:latin typeface="Open Sans" panose="020B0806030504020204" pitchFamily="34" charset="0"/>
                <a:ea typeface="Open Sans" panose="020B0806030504020204" pitchFamily="34" charset="0"/>
                <a:cs typeface="Open Sans" panose="020B0806030504020204" pitchFamily="34" charset="0"/>
              </a:rPr>
              <a:t>Concepts</a:t>
            </a:r>
          </a:p>
          <a:p>
            <a:pPr algn="ctr"/>
            <a:endParaRPr lang="en-US" dirty="0">
              <a:solidFill>
                <a:schemeClr val="bg1"/>
              </a:solidFill>
              <a:latin typeface="Open Sans" panose="020B0806030504020204" pitchFamily="34" charset="0"/>
              <a:ea typeface="Open Sans" panose="020B0806030504020204" pitchFamily="34" charset="0"/>
              <a:cs typeface="Open Sans" panose="020B0806030504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FBAE74-3B50-4809-AECB-67A529C6982A}"/>
              </a:ext>
            </a:extLst>
          </p:cNvPr>
          <p:cNvSpPr txBox="1"/>
          <p:nvPr/>
        </p:nvSpPr>
        <p:spPr>
          <a:xfrm>
            <a:off x="3210456" y="5020365"/>
            <a:ext cx="17577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95CE50"/>
                </a:solidFill>
                <a:latin typeface="Open Sans" panose="020B0806030504020204" pitchFamily="34" charset="0"/>
                <a:ea typeface="Open Sans" panose="020B0806030504020204" pitchFamily="34" charset="0"/>
                <a:cs typeface="Open Sans" panose="020B0806030504020204" pitchFamily="34" charset="0"/>
              </a:rPr>
              <a:t>Python</a:t>
            </a:r>
            <a:endParaRPr lang="en-US" dirty="0">
              <a:solidFill>
                <a:schemeClr val="bg1"/>
              </a:solidFill>
              <a:latin typeface="Open Sans" panose="020B0806030504020204" pitchFamily="34" charset="0"/>
              <a:ea typeface="Open Sans" panose="020B0806030504020204" pitchFamily="34" charset="0"/>
              <a:cs typeface="Open Sans" panose="020B0806030504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582BDBA-E103-4BB9-A232-F644D6C1A29C}"/>
              </a:ext>
            </a:extLst>
          </p:cNvPr>
          <p:cNvSpPr txBox="1"/>
          <p:nvPr/>
        </p:nvSpPr>
        <p:spPr>
          <a:xfrm>
            <a:off x="5224897" y="5020365"/>
            <a:ext cx="1757778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EB7447"/>
                </a:solidFill>
                <a:latin typeface="Open Sans" panose="020B0806030504020204" pitchFamily="34" charset="0"/>
                <a:ea typeface="Open Sans" panose="020B0806030504020204" pitchFamily="34" charset="0"/>
                <a:cs typeface="Open Sans" panose="020B0806030504020204" pitchFamily="34" charset="0"/>
              </a:rPr>
              <a:t>Python Code</a:t>
            </a:r>
          </a:p>
          <a:p>
            <a:pPr algn="ctr"/>
            <a:endParaRPr lang="en-US" dirty="0">
              <a:solidFill>
                <a:schemeClr val="bg1"/>
              </a:solidFill>
              <a:latin typeface="Open Sans" panose="020B0806030504020204" pitchFamily="34" charset="0"/>
              <a:ea typeface="Open Sans" panose="020B0806030504020204" pitchFamily="34" charset="0"/>
              <a:cs typeface="Open Sans" panose="020B0806030504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12890C-E48D-407B-BCC0-35AAB3349697}"/>
              </a:ext>
            </a:extLst>
          </p:cNvPr>
          <p:cNvSpPr txBox="1"/>
          <p:nvPr/>
        </p:nvSpPr>
        <p:spPr>
          <a:xfrm>
            <a:off x="7215008" y="5020365"/>
            <a:ext cx="17577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23A3E"/>
                </a:solidFill>
                <a:latin typeface="Open Sans" panose="020B0806030504020204" pitchFamily="34" charset="0"/>
                <a:ea typeface="Open Sans" panose="020B0806030504020204" pitchFamily="34" charset="0"/>
                <a:cs typeface="Open Sans" panose="020B0806030504020204" pitchFamily="34" charset="0"/>
              </a:rPr>
              <a:t>Go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6457852-935A-4ECB-AF16-138FDA079468}"/>
              </a:ext>
            </a:extLst>
          </p:cNvPr>
          <p:cNvSpPr txBox="1"/>
          <p:nvPr/>
        </p:nvSpPr>
        <p:spPr>
          <a:xfrm>
            <a:off x="9239887" y="5020365"/>
            <a:ext cx="1757778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1F4E79"/>
                </a:solidFill>
                <a:latin typeface="Open Sans" panose="020B0806030504020204" pitchFamily="34" charset="0"/>
                <a:ea typeface="Open Sans" panose="020B0806030504020204" pitchFamily="34" charset="0"/>
                <a:cs typeface="Open Sans" panose="020B0806030504020204" pitchFamily="34" charset="0"/>
              </a:rPr>
              <a:t>Go Code</a:t>
            </a:r>
            <a:endParaRPr lang="en-US" dirty="0">
              <a:solidFill>
                <a:schemeClr val="bg1"/>
              </a:solidFill>
              <a:latin typeface="Open Sans" panose="020B0806030504020204" pitchFamily="34" charset="0"/>
              <a:ea typeface="Open Sans" panose="020B0806030504020204" pitchFamily="34" charset="0"/>
              <a:cs typeface="Open Sans" panose="020B0806030504020204" pitchFamily="34" charset="0"/>
            </a:endParaRPr>
          </a:p>
          <a:p>
            <a:pPr algn="ctr"/>
            <a:r>
              <a:rPr lang="en-US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 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ABDE997-65F4-4B87-A3A6-54819E6507E8}"/>
              </a:ext>
            </a:extLst>
          </p:cNvPr>
          <p:cNvGrpSpPr/>
          <p:nvPr/>
        </p:nvGrpSpPr>
        <p:grpSpPr>
          <a:xfrm>
            <a:off x="1543050" y="2862263"/>
            <a:ext cx="1085850" cy="1085850"/>
            <a:chOff x="1543050" y="2862263"/>
            <a:chExt cx="1085850" cy="1085850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738F8EA7-26A6-40E2-93C4-84DD38AE8D54}"/>
                </a:ext>
              </a:extLst>
            </p:cNvPr>
            <p:cNvSpPr/>
            <p:nvPr/>
          </p:nvSpPr>
          <p:spPr>
            <a:xfrm>
              <a:off x="1543050" y="2862263"/>
              <a:ext cx="1085850" cy="1085850"/>
            </a:xfrm>
            <a:prstGeom prst="ellipse">
              <a:avLst/>
            </a:prstGeom>
            <a:solidFill>
              <a:srgbClr val="FFFF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0" name="Graphic 19">
              <a:extLst>
                <a:ext uri="{FF2B5EF4-FFF2-40B4-BE49-F238E27FC236}">
                  <a16:creationId xmlns:a16="http://schemas.microsoft.com/office/drawing/2014/main" id="{C3E8C362-C487-4460-BFBB-8620DEF907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674025" y="3069479"/>
              <a:ext cx="823900" cy="719041"/>
            </a:xfrm>
            <a:prstGeom prst="rect">
              <a:avLst/>
            </a:prstGeom>
          </p:spPr>
        </p:pic>
      </p:grp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797C83A-9E06-4E37-9C5D-62816EA99C8E}"/>
              </a:ext>
            </a:extLst>
          </p:cNvPr>
          <p:cNvCxnSpPr>
            <a:cxnSpLocks/>
          </p:cNvCxnSpPr>
          <p:nvPr/>
        </p:nvCxnSpPr>
        <p:spPr>
          <a:xfrm>
            <a:off x="4811203" y="340770"/>
            <a:ext cx="0" cy="852256"/>
          </a:xfrm>
          <a:prstGeom prst="line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C692675-ED6F-44D5-BC3B-1C4AFE5670DA}"/>
              </a:ext>
            </a:extLst>
          </p:cNvPr>
          <p:cNvGrpSpPr/>
          <p:nvPr/>
        </p:nvGrpSpPr>
        <p:grpSpPr>
          <a:xfrm>
            <a:off x="7569674" y="2862263"/>
            <a:ext cx="1085850" cy="1085850"/>
            <a:chOff x="7569674" y="2862263"/>
            <a:chExt cx="1085850" cy="1085850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4FD9F1E2-56E2-4C9B-B5FE-E83AFDD64C9A}"/>
                </a:ext>
              </a:extLst>
            </p:cNvPr>
            <p:cNvSpPr/>
            <p:nvPr/>
          </p:nvSpPr>
          <p:spPr>
            <a:xfrm>
              <a:off x="7569674" y="2862263"/>
              <a:ext cx="1085850" cy="1085850"/>
            </a:xfrm>
            <a:prstGeom prst="ellipse">
              <a:avLst/>
            </a:prstGeom>
            <a:solidFill>
              <a:srgbClr val="C23A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7DD63C8E-DAA8-4906-A21D-5B9A7C87BE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756457" y="2964437"/>
              <a:ext cx="715946" cy="715946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B91CB14-5C74-493C-A96D-604B6CF0E255}"/>
              </a:ext>
            </a:extLst>
          </p:cNvPr>
          <p:cNvGrpSpPr/>
          <p:nvPr/>
        </p:nvGrpSpPr>
        <p:grpSpPr>
          <a:xfrm>
            <a:off x="5560861" y="2913671"/>
            <a:ext cx="1085850" cy="1085850"/>
            <a:chOff x="5560861" y="2913671"/>
            <a:chExt cx="1085850" cy="1085850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FC3650D6-BC76-4D18-B150-666EEBC66CCC}"/>
                </a:ext>
              </a:extLst>
            </p:cNvPr>
            <p:cNvSpPr/>
            <p:nvPr/>
          </p:nvSpPr>
          <p:spPr>
            <a:xfrm>
              <a:off x="5560861" y="2913671"/>
              <a:ext cx="1085850" cy="1085850"/>
            </a:xfrm>
            <a:prstGeom prst="ellipse">
              <a:avLst/>
            </a:prstGeom>
            <a:solidFill>
              <a:srgbClr val="EB74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1" name="Graphic 2" descr="Web design">
              <a:extLst>
                <a:ext uri="{FF2B5EF4-FFF2-40B4-BE49-F238E27FC236}">
                  <a16:creationId xmlns:a16="http://schemas.microsoft.com/office/drawing/2014/main" id="{9CD1F613-49A0-4608-A50E-CE30718354E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645210" y="2987758"/>
              <a:ext cx="914400" cy="914400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B3E2C80-05FC-48C6-9B60-80392D2A5514}"/>
              </a:ext>
            </a:extLst>
          </p:cNvPr>
          <p:cNvGrpSpPr/>
          <p:nvPr/>
        </p:nvGrpSpPr>
        <p:grpSpPr>
          <a:xfrm>
            <a:off x="9582150" y="2862263"/>
            <a:ext cx="1085850" cy="1085850"/>
            <a:chOff x="9582150" y="2862263"/>
            <a:chExt cx="1085850" cy="1085850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2C1AA8F9-78F5-4E06-A877-DB69FC3E00CF}"/>
                </a:ext>
              </a:extLst>
            </p:cNvPr>
            <p:cNvSpPr/>
            <p:nvPr/>
          </p:nvSpPr>
          <p:spPr>
            <a:xfrm>
              <a:off x="9582150" y="2862263"/>
              <a:ext cx="1085850" cy="1085850"/>
            </a:xfrm>
            <a:prstGeom prst="ellipse">
              <a:avLst/>
            </a:prstGeom>
            <a:solidFill>
              <a:srgbClr val="1F4E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5" name="Graphic 2" descr="Web design">
              <a:extLst>
                <a:ext uri="{FF2B5EF4-FFF2-40B4-BE49-F238E27FC236}">
                  <a16:creationId xmlns:a16="http://schemas.microsoft.com/office/drawing/2014/main" id="{3B1D5559-5F6F-433B-844A-D208A6D94DC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670541" y="2962834"/>
              <a:ext cx="914400" cy="914400"/>
            </a:xfrm>
            <a:prstGeom prst="rect">
              <a:avLst/>
            </a:prstGeom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34C2264-2C85-4BBD-9923-B0EFA5EB9B4B}"/>
              </a:ext>
            </a:extLst>
          </p:cNvPr>
          <p:cNvGrpSpPr/>
          <p:nvPr/>
        </p:nvGrpSpPr>
        <p:grpSpPr>
          <a:xfrm>
            <a:off x="3551863" y="2910998"/>
            <a:ext cx="1085850" cy="1085850"/>
            <a:chOff x="3551863" y="2910998"/>
            <a:chExt cx="1085850" cy="1085850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EF032A2B-9F16-4C0C-A3EB-49190B627C36}"/>
                </a:ext>
              </a:extLst>
            </p:cNvPr>
            <p:cNvSpPr/>
            <p:nvPr/>
          </p:nvSpPr>
          <p:spPr>
            <a:xfrm>
              <a:off x="3551863" y="2910998"/>
              <a:ext cx="1085850" cy="1085850"/>
            </a:xfrm>
            <a:prstGeom prst="ellipse">
              <a:avLst/>
            </a:prstGeom>
            <a:solidFill>
              <a:srgbClr val="95CE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6" name="Graphic 3" descr="Snake">
              <a:extLst>
                <a:ext uri="{FF2B5EF4-FFF2-40B4-BE49-F238E27FC236}">
                  <a16:creationId xmlns:a16="http://schemas.microsoft.com/office/drawing/2014/main" id="{177CCA82-15FE-4C6D-8DFF-2CA30180780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637680" y="2996723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53662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4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7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7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7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7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4000"/>
                            </p:stCondLst>
                            <p:childTnLst>
                              <p:par>
                                <p:cTn id="6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0" grpId="0"/>
      <p:bldP spid="4" grpId="0"/>
      <p:bldP spid="12" grpId="0"/>
      <p:bldP spid="14" grpId="0"/>
      <p:bldP spid="15" grpId="0"/>
      <p:bldP spid="1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C582EE3-5750-46F8-8762-2DE2346AA1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104" y="1128202"/>
            <a:ext cx="10775793" cy="5729798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4379DC90-43D1-482D-B156-85C29EF39D32}"/>
              </a:ext>
            </a:extLst>
          </p:cNvPr>
          <p:cNvGrpSpPr/>
          <p:nvPr/>
        </p:nvGrpSpPr>
        <p:grpSpPr>
          <a:xfrm>
            <a:off x="3968654" y="295275"/>
            <a:ext cx="4254691" cy="707886"/>
            <a:chOff x="372961" y="5990032"/>
            <a:chExt cx="4254691" cy="707886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32F57D9-B84F-4741-9BC2-D7502B8EC2DA}"/>
                </a:ext>
              </a:extLst>
            </p:cNvPr>
            <p:cNvSpPr txBox="1"/>
            <p:nvPr/>
          </p:nvSpPr>
          <p:spPr>
            <a:xfrm>
              <a:off x="372961" y="5990032"/>
              <a:ext cx="425469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Worker Pool Pattern</a:t>
              </a:r>
              <a:endParaRPr lang="lt-LT" sz="4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0782E88-C1F4-46B9-AE20-92DB7D5D0610}"/>
                </a:ext>
              </a:extLst>
            </p:cNvPr>
            <p:cNvCxnSpPr>
              <a:cxnSpLocks/>
            </p:cNvCxnSpPr>
            <p:nvPr/>
          </p:nvCxnSpPr>
          <p:spPr>
            <a:xfrm>
              <a:off x="383054" y="5990032"/>
              <a:ext cx="0" cy="707886"/>
            </a:xfrm>
            <a:prstGeom prst="line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51597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652A508-0F4C-4BE0-A8F3-AD0928A56F4F}"/>
              </a:ext>
            </a:extLst>
          </p:cNvPr>
          <p:cNvSpPr txBox="1">
            <a:spLocks/>
          </p:cNvSpPr>
          <p:nvPr/>
        </p:nvSpPr>
        <p:spPr>
          <a:xfrm>
            <a:off x="4267195" y="4435475"/>
            <a:ext cx="2533651" cy="678022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SCAN ME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8CEA54-C62D-4560-B607-CD5F2C6E11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47932"/>
            <a:ext cx="2610068" cy="26100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E8D6EDD-BA5E-44A3-A9E8-46605AA431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0" y="2971800"/>
            <a:ext cx="3886200" cy="3886200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C0BD916-D203-42AE-B651-F01D20E5750B}"/>
              </a:ext>
            </a:extLst>
          </p:cNvPr>
          <p:cNvCxnSpPr>
            <a:cxnSpLocks/>
          </p:cNvCxnSpPr>
          <p:nvPr/>
        </p:nvCxnSpPr>
        <p:spPr>
          <a:xfrm>
            <a:off x="4363356" y="4375150"/>
            <a:ext cx="0" cy="678022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20E359E5-CBE1-4A9F-886F-51CB7DA72B7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98" t="29722" r="13208" b="-139"/>
          <a:stretch/>
        </p:blipFill>
        <p:spPr>
          <a:xfrm>
            <a:off x="3820784" y="852132"/>
            <a:ext cx="3274301" cy="3261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869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94A4B-B4B1-4D30-B638-37DD70CE8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385" y="1376694"/>
            <a:ext cx="5903261" cy="1325563"/>
          </a:xfrm>
        </p:spPr>
        <p:txBody>
          <a:bodyPr/>
          <a:lstStyle/>
          <a:p>
            <a:pPr algn="ctr"/>
            <a:r>
              <a:rPr lang="en-US" dirty="0"/>
              <a:t>Interpreted vs Compiled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FD3546-1D2D-4516-ADD4-70E3ECD51283}"/>
              </a:ext>
            </a:extLst>
          </p:cNvPr>
          <p:cNvCxnSpPr>
            <a:cxnSpLocks/>
          </p:cNvCxnSpPr>
          <p:nvPr/>
        </p:nvCxnSpPr>
        <p:spPr>
          <a:xfrm>
            <a:off x="444946" y="1613348"/>
            <a:ext cx="0" cy="852256"/>
          </a:xfrm>
          <a:prstGeom prst="line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C53D9CD7-E64F-4D5E-AAB2-A0DFE3756C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735085"/>
            <a:ext cx="7282200" cy="484994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6BC5512-BBFA-4B7E-927D-43800D5010C9}"/>
              </a:ext>
            </a:extLst>
          </p:cNvPr>
          <p:cNvSpPr txBox="1"/>
          <p:nvPr/>
        </p:nvSpPr>
        <p:spPr>
          <a:xfrm>
            <a:off x="597932" y="2627066"/>
            <a:ext cx="639453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>Python is Slow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>Speed and Cost of Development + Technical Dept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>The readability of the Language and Learning Curve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b="1" dirty="0"/>
              <a:t>“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NewRomanPSMT"/>
              </a:rPr>
              <a:t>If we rewrote the entire codebase of Instagram in a compiled language like Cpp we will get about only </a:t>
            </a:r>
            <a:r>
              <a:rPr lang="en-US" sz="1800" b="1" i="0" dirty="0">
                <a:solidFill>
                  <a:srgbClr val="000000"/>
                </a:solidFill>
                <a:effectLst/>
                <a:latin typeface="TimesNewRomanPSMT"/>
              </a:rPr>
              <a:t>6% increase 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NewRomanPSMT"/>
              </a:rPr>
              <a:t>in performance, without mentioning all the cons of such a decision like the high cost of Cpp development or its learning curve. While we were able to achieve 45% increase in performance shifting our attention to a more scalable infrastructure.</a:t>
            </a:r>
            <a:r>
              <a:rPr lang="en-US" b="1" dirty="0"/>
              <a:t>” - 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NewRomanPSMT"/>
              </a:rPr>
              <a:t>[Lisa Guo, Scaling Instagram Infrastructure]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000000"/>
                </a:solidFill>
                <a:highlight>
                  <a:srgbClr val="FFFF00"/>
                </a:highlight>
                <a:latin typeface="TimesNewRomanPSMT"/>
              </a:rPr>
              <a:t>It is all about business at the end of the day 💲💰💵</a:t>
            </a:r>
            <a:br>
              <a:rPr lang="en-US" dirty="0"/>
            </a:b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694168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290446D-DFA2-4219-BF07-3AA8F5AB865C}"/>
              </a:ext>
            </a:extLst>
          </p:cNvPr>
          <p:cNvCxnSpPr/>
          <p:nvPr/>
        </p:nvCxnSpPr>
        <p:spPr>
          <a:xfrm>
            <a:off x="3137647" y="2232216"/>
            <a:ext cx="216049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17416C7-C70C-4F37-ADE3-A1BE3E0AF074}"/>
              </a:ext>
            </a:extLst>
          </p:cNvPr>
          <p:cNvCxnSpPr/>
          <p:nvPr/>
        </p:nvCxnSpPr>
        <p:spPr>
          <a:xfrm>
            <a:off x="6875930" y="2232216"/>
            <a:ext cx="216049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0A37319-78D7-4ECE-A3CB-DB56F02F85F5}"/>
              </a:ext>
            </a:extLst>
          </p:cNvPr>
          <p:cNvCxnSpPr>
            <a:cxnSpLocks/>
          </p:cNvCxnSpPr>
          <p:nvPr/>
        </p:nvCxnSpPr>
        <p:spPr>
          <a:xfrm>
            <a:off x="10434918" y="2232216"/>
            <a:ext cx="121023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2807580-FD9F-4243-890F-B36706AFDDE3}"/>
              </a:ext>
            </a:extLst>
          </p:cNvPr>
          <p:cNvGrpSpPr/>
          <p:nvPr/>
        </p:nvGrpSpPr>
        <p:grpSpPr>
          <a:xfrm>
            <a:off x="735106" y="2079816"/>
            <a:ext cx="2303929" cy="1030941"/>
            <a:chOff x="735106" y="1649506"/>
            <a:chExt cx="2303929" cy="1030941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65406A7F-97DD-473C-872F-202C09B9E957}"/>
                </a:ext>
              </a:extLst>
            </p:cNvPr>
            <p:cNvSpPr/>
            <p:nvPr/>
          </p:nvSpPr>
          <p:spPr>
            <a:xfrm>
              <a:off x="735106" y="1649506"/>
              <a:ext cx="1730188" cy="1030941"/>
            </a:xfrm>
            <a:prstGeom prst="roundRect">
              <a:avLst/>
            </a:prstGeom>
            <a:solidFill>
              <a:schemeClr val="tx1">
                <a:lumMod val="95000"/>
                <a:lumOff val="5000"/>
                <a:alpha val="21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 w="0"/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Core One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58AD8BD-110B-4105-97CC-A9F5863E04DA}"/>
                </a:ext>
              </a:extLst>
            </p:cNvPr>
            <p:cNvSpPr txBox="1"/>
            <p:nvPr/>
          </p:nvSpPr>
          <p:spPr>
            <a:xfrm>
              <a:off x="2554941" y="1649506"/>
              <a:ext cx="4840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T1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7205862-2DD8-4BE0-9818-D717CFEC6B15}"/>
                </a:ext>
              </a:extLst>
            </p:cNvPr>
            <p:cNvSpPr txBox="1"/>
            <p:nvPr/>
          </p:nvSpPr>
          <p:spPr>
            <a:xfrm>
              <a:off x="2554941" y="2250141"/>
              <a:ext cx="4840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T2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BB27979-3466-4F9F-B4B0-ACDF37D818B4}"/>
              </a:ext>
            </a:extLst>
          </p:cNvPr>
          <p:cNvGrpSpPr/>
          <p:nvPr/>
        </p:nvGrpSpPr>
        <p:grpSpPr>
          <a:xfrm>
            <a:off x="735106" y="3969591"/>
            <a:ext cx="2303929" cy="1030941"/>
            <a:chOff x="735106" y="1649506"/>
            <a:chExt cx="2303929" cy="1030941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BF350389-B170-46C6-AC8A-70E053DF5050}"/>
                </a:ext>
              </a:extLst>
            </p:cNvPr>
            <p:cNvSpPr/>
            <p:nvPr/>
          </p:nvSpPr>
          <p:spPr>
            <a:xfrm>
              <a:off x="735106" y="1649506"/>
              <a:ext cx="1730188" cy="1030941"/>
            </a:xfrm>
            <a:prstGeom prst="roundRect">
              <a:avLst/>
            </a:prstGeom>
            <a:solidFill>
              <a:schemeClr val="tx1">
                <a:lumMod val="95000"/>
                <a:lumOff val="5000"/>
                <a:alpha val="21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 w="0"/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Core Two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DC1781B-3180-4369-AD9F-AB0FCB428629}"/>
                </a:ext>
              </a:extLst>
            </p:cNvPr>
            <p:cNvSpPr txBox="1"/>
            <p:nvPr/>
          </p:nvSpPr>
          <p:spPr>
            <a:xfrm>
              <a:off x="2554941" y="1649506"/>
              <a:ext cx="4840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T3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DA40B88-944F-4544-9862-08B60E8F4587}"/>
                </a:ext>
              </a:extLst>
            </p:cNvPr>
            <p:cNvSpPr txBox="1"/>
            <p:nvPr/>
          </p:nvSpPr>
          <p:spPr>
            <a:xfrm>
              <a:off x="2554941" y="2250141"/>
              <a:ext cx="4840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T4</a:t>
              </a:r>
            </a:p>
          </p:txBody>
        </p:sp>
      </p:grpSp>
      <p:sp>
        <p:nvSpPr>
          <p:cNvPr id="19" name="Title 1">
            <a:extLst>
              <a:ext uri="{FF2B5EF4-FFF2-40B4-BE49-F238E27FC236}">
                <a16:creationId xmlns:a16="http://schemas.microsoft.com/office/drawing/2014/main" id="{FBDF19CE-6FD6-474C-A3E8-71348A4A1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6131" y="148529"/>
            <a:ext cx="2859739" cy="1325563"/>
          </a:xfrm>
        </p:spPr>
        <p:txBody>
          <a:bodyPr/>
          <a:lstStyle/>
          <a:p>
            <a:pPr algn="ctr"/>
            <a:r>
              <a:rPr lang="en-US" dirty="0"/>
              <a:t>Sequential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9C31408-7954-47D9-8028-C462B99E3971}"/>
              </a:ext>
            </a:extLst>
          </p:cNvPr>
          <p:cNvCxnSpPr>
            <a:cxnSpLocks/>
          </p:cNvCxnSpPr>
          <p:nvPr/>
        </p:nvCxnSpPr>
        <p:spPr>
          <a:xfrm>
            <a:off x="4792828" y="394148"/>
            <a:ext cx="0" cy="852256"/>
          </a:xfrm>
          <a:prstGeom prst="line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6995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290446D-DFA2-4219-BF07-3AA8F5AB865C}"/>
              </a:ext>
            </a:extLst>
          </p:cNvPr>
          <p:cNvCxnSpPr/>
          <p:nvPr/>
        </p:nvCxnSpPr>
        <p:spPr>
          <a:xfrm>
            <a:off x="3137647" y="2232216"/>
            <a:ext cx="216049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17416C7-C70C-4F37-ADE3-A1BE3E0AF074}"/>
              </a:ext>
            </a:extLst>
          </p:cNvPr>
          <p:cNvCxnSpPr/>
          <p:nvPr/>
        </p:nvCxnSpPr>
        <p:spPr>
          <a:xfrm>
            <a:off x="6875930" y="2232216"/>
            <a:ext cx="216049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0A37319-78D7-4ECE-A3CB-DB56F02F85F5}"/>
              </a:ext>
            </a:extLst>
          </p:cNvPr>
          <p:cNvCxnSpPr>
            <a:cxnSpLocks/>
          </p:cNvCxnSpPr>
          <p:nvPr/>
        </p:nvCxnSpPr>
        <p:spPr>
          <a:xfrm>
            <a:off x="10434918" y="2232216"/>
            <a:ext cx="121023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2807580-FD9F-4243-890F-B36706AFDDE3}"/>
              </a:ext>
            </a:extLst>
          </p:cNvPr>
          <p:cNvGrpSpPr/>
          <p:nvPr/>
        </p:nvGrpSpPr>
        <p:grpSpPr>
          <a:xfrm>
            <a:off x="735106" y="2079816"/>
            <a:ext cx="2303929" cy="1030941"/>
            <a:chOff x="735106" y="1649506"/>
            <a:chExt cx="2303929" cy="1030941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65406A7F-97DD-473C-872F-202C09B9E957}"/>
                </a:ext>
              </a:extLst>
            </p:cNvPr>
            <p:cNvSpPr/>
            <p:nvPr/>
          </p:nvSpPr>
          <p:spPr>
            <a:xfrm>
              <a:off x="735106" y="1649506"/>
              <a:ext cx="1730188" cy="1030941"/>
            </a:xfrm>
            <a:prstGeom prst="roundRect">
              <a:avLst/>
            </a:prstGeom>
            <a:solidFill>
              <a:schemeClr val="tx1">
                <a:lumMod val="95000"/>
                <a:lumOff val="5000"/>
                <a:alpha val="21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 w="0"/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Core One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58AD8BD-110B-4105-97CC-A9F5863E04DA}"/>
                </a:ext>
              </a:extLst>
            </p:cNvPr>
            <p:cNvSpPr txBox="1"/>
            <p:nvPr/>
          </p:nvSpPr>
          <p:spPr>
            <a:xfrm>
              <a:off x="2554941" y="1649506"/>
              <a:ext cx="4840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T1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7205862-2DD8-4BE0-9818-D717CFEC6B15}"/>
                </a:ext>
              </a:extLst>
            </p:cNvPr>
            <p:cNvSpPr txBox="1"/>
            <p:nvPr/>
          </p:nvSpPr>
          <p:spPr>
            <a:xfrm>
              <a:off x="2554941" y="2250141"/>
              <a:ext cx="4840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48D4E"/>
                  </a:solidFill>
                </a:rPr>
                <a:t>T2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BB27979-3466-4F9F-B4B0-ACDF37D818B4}"/>
              </a:ext>
            </a:extLst>
          </p:cNvPr>
          <p:cNvGrpSpPr/>
          <p:nvPr/>
        </p:nvGrpSpPr>
        <p:grpSpPr>
          <a:xfrm>
            <a:off x="735106" y="3969591"/>
            <a:ext cx="2303929" cy="1030941"/>
            <a:chOff x="735106" y="1649506"/>
            <a:chExt cx="2303929" cy="1030941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BF350389-B170-46C6-AC8A-70E053DF5050}"/>
                </a:ext>
              </a:extLst>
            </p:cNvPr>
            <p:cNvSpPr/>
            <p:nvPr/>
          </p:nvSpPr>
          <p:spPr>
            <a:xfrm>
              <a:off x="735106" y="1649506"/>
              <a:ext cx="1730188" cy="1030941"/>
            </a:xfrm>
            <a:prstGeom prst="roundRect">
              <a:avLst/>
            </a:prstGeom>
            <a:solidFill>
              <a:schemeClr val="tx1">
                <a:lumMod val="95000"/>
                <a:lumOff val="5000"/>
                <a:alpha val="21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 w="0"/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Core Two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DC1781B-3180-4369-AD9F-AB0FCB428629}"/>
                </a:ext>
              </a:extLst>
            </p:cNvPr>
            <p:cNvSpPr txBox="1"/>
            <p:nvPr/>
          </p:nvSpPr>
          <p:spPr>
            <a:xfrm>
              <a:off x="2554941" y="1649506"/>
              <a:ext cx="4840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T3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DA40B88-944F-4544-9862-08B60E8F4587}"/>
                </a:ext>
              </a:extLst>
            </p:cNvPr>
            <p:cNvSpPr txBox="1"/>
            <p:nvPr/>
          </p:nvSpPr>
          <p:spPr>
            <a:xfrm>
              <a:off x="2554941" y="2250141"/>
              <a:ext cx="4840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T4</a:t>
              </a:r>
            </a:p>
          </p:txBody>
        </p:sp>
      </p:grpSp>
      <p:sp>
        <p:nvSpPr>
          <p:cNvPr id="19" name="Title 1">
            <a:extLst>
              <a:ext uri="{FF2B5EF4-FFF2-40B4-BE49-F238E27FC236}">
                <a16:creationId xmlns:a16="http://schemas.microsoft.com/office/drawing/2014/main" id="{FBDF19CE-6FD6-474C-A3E8-71348A4A1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6131" y="148529"/>
            <a:ext cx="2859739" cy="1325563"/>
          </a:xfrm>
        </p:spPr>
        <p:txBody>
          <a:bodyPr/>
          <a:lstStyle/>
          <a:p>
            <a:pPr algn="ctr"/>
            <a:r>
              <a:rPr lang="en-US" dirty="0"/>
              <a:t>Concurrent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9C31408-7954-47D9-8028-C462B99E3971}"/>
              </a:ext>
            </a:extLst>
          </p:cNvPr>
          <p:cNvCxnSpPr>
            <a:cxnSpLocks/>
          </p:cNvCxnSpPr>
          <p:nvPr/>
        </p:nvCxnSpPr>
        <p:spPr>
          <a:xfrm>
            <a:off x="4765934" y="358289"/>
            <a:ext cx="0" cy="852256"/>
          </a:xfrm>
          <a:prstGeom prst="line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8F492398-BF53-4AF1-A171-567351216DC0}"/>
              </a:ext>
            </a:extLst>
          </p:cNvPr>
          <p:cNvCxnSpPr>
            <a:cxnSpLocks/>
          </p:cNvCxnSpPr>
          <p:nvPr/>
        </p:nvCxnSpPr>
        <p:spPr>
          <a:xfrm>
            <a:off x="5450541" y="2967318"/>
            <a:ext cx="129091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CC0D108-86F3-4E93-AD89-69116D9E6A1C}"/>
              </a:ext>
            </a:extLst>
          </p:cNvPr>
          <p:cNvCxnSpPr>
            <a:cxnSpLocks/>
          </p:cNvCxnSpPr>
          <p:nvPr/>
        </p:nvCxnSpPr>
        <p:spPr>
          <a:xfrm>
            <a:off x="9269506" y="2877670"/>
            <a:ext cx="105783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18264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290446D-DFA2-4219-BF07-3AA8F5AB865C}"/>
              </a:ext>
            </a:extLst>
          </p:cNvPr>
          <p:cNvCxnSpPr/>
          <p:nvPr/>
        </p:nvCxnSpPr>
        <p:spPr>
          <a:xfrm>
            <a:off x="3137647" y="2232216"/>
            <a:ext cx="216049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17416C7-C70C-4F37-ADE3-A1BE3E0AF074}"/>
              </a:ext>
            </a:extLst>
          </p:cNvPr>
          <p:cNvCxnSpPr/>
          <p:nvPr/>
        </p:nvCxnSpPr>
        <p:spPr>
          <a:xfrm>
            <a:off x="6875930" y="2232216"/>
            <a:ext cx="216049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0A37319-78D7-4ECE-A3CB-DB56F02F85F5}"/>
              </a:ext>
            </a:extLst>
          </p:cNvPr>
          <p:cNvCxnSpPr>
            <a:cxnSpLocks/>
          </p:cNvCxnSpPr>
          <p:nvPr/>
        </p:nvCxnSpPr>
        <p:spPr>
          <a:xfrm>
            <a:off x="10434918" y="2232216"/>
            <a:ext cx="121023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2807580-FD9F-4243-890F-B36706AFDDE3}"/>
              </a:ext>
            </a:extLst>
          </p:cNvPr>
          <p:cNvGrpSpPr/>
          <p:nvPr/>
        </p:nvGrpSpPr>
        <p:grpSpPr>
          <a:xfrm>
            <a:off x="735106" y="2079816"/>
            <a:ext cx="2303929" cy="1030941"/>
            <a:chOff x="735106" y="1649506"/>
            <a:chExt cx="2303929" cy="1030941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65406A7F-97DD-473C-872F-202C09B9E957}"/>
                </a:ext>
              </a:extLst>
            </p:cNvPr>
            <p:cNvSpPr/>
            <p:nvPr/>
          </p:nvSpPr>
          <p:spPr>
            <a:xfrm>
              <a:off x="735106" y="1649506"/>
              <a:ext cx="1730188" cy="1030941"/>
            </a:xfrm>
            <a:prstGeom prst="roundRect">
              <a:avLst/>
            </a:prstGeom>
            <a:solidFill>
              <a:schemeClr val="tx1">
                <a:lumMod val="95000"/>
                <a:lumOff val="5000"/>
                <a:alpha val="21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 w="0"/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Core One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58AD8BD-110B-4105-97CC-A9F5863E04DA}"/>
                </a:ext>
              </a:extLst>
            </p:cNvPr>
            <p:cNvSpPr txBox="1"/>
            <p:nvPr/>
          </p:nvSpPr>
          <p:spPr>
            <a:xfrm>
              <a:off x="2554941" y="1649506"/>
              <a:ext cx="4840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T1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7205862-2DD8-4BE0-9818-D717CFEC6B15}"/>
                </a:ext>
              </a:extLst>
            </p:cNvPr>
            <p:cNvSpPr txBox="1"/>
            <p:nvPr/>
          </p:nvSpPr>
          <p:spPr>
            <a:xfrm>
              <a:off x="2554941" y="2250141"/>
              <a:ext cx="4840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48D4E"/>
                  </a:solidFill>
                </a:rPr>
                <a:t>T2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BB27979-3466-4F9F-B4B0-ACDF37D818B4}"/>
              </a:ext>
            </a:extLst>
          </p:cNvPr>
          <p:cNvGrpSpPr/>
          <p:nvPr/>
        </p:nvGrpSpPr>
        <p:grpSpPr>
          <a:xfrm>
            <a:off x="735106" y="3969591"/>
            <a:ext cx="2303929" cy="1030941"/>
            <a:chOff x="735106" y="1649506"/>
            <a:chExt cx="2303929" cy="1030941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BF350389-B170-46C6-AC8A-70E053DF5050}"/>
                </a:ext>
              </a:extLst>
            </p:cNvPr>
            <p:cNvSpPr/>
            <p:nvPr/>
          </p:nvSpPr>
          <p:spPr>
            <a:xfrm>
              <a:off x="735106" y="1649506"/>
              <a:ext cx="1730188" cy="1030941"/>
            </a:xfrm>
            <a:prstGeom prst="roundRect">
              <a:avLst/>
            </a:prstGeom>
            <a:solidFill>
              <a:schemeClr val="tx1">
                <a:lumMod val="95000"/>
                <a:lumOff val="5000"/>
                <a:alpha val="21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 w="0"/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Core Two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DC1781B-3180-4369-AD9F-AB0FCB428629}"/>
                </a:ext>
              </a:extLst>
            </p:cNvPr>
            <p:cNvSpPr txBox="1"/>
            <p:nvPr/>
          </p:nvSpPr>
          <p:spPr>
            <a:xfrm>
              <a:off x="2554941" y="1649506"/>
              <a:ext cx="4840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T3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DA40B88-944F-4544-9862-08B60E8F4587}"/>
                </a:ext>
              </a:extLst>
            </p:cNvPr>
            <p:cNvSpPr txBox="1"/>
            <p:nvPr/>
          </p:nvSpPr>
          <p:spPr>
            <a:xfrm>
              <a:off x="2554941" y="2250141"/>
              <a:ext cx="4840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</a:rPr>
                <a:t>T4</a:t>
              </a:r>
            </a:p>
          </p:txBody>
        </p:sp>
      </p:grpSp>
      <p:sp>
        <p:nvSpPr>
          <p:cNvPr id="19" name="Title 1">
            <a:extLst>
              <a:ext uri="{FF2B5EF4-FFF2-40B4-BE49-F238E27FC236}">
                <a16:creationId xmlns:a16="http://schemas.microsoft.com/office/drawing/2014/main" id="{FBDF19CE-6FD6-474C-A3E8-71348A4A1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6131" y="148529"/>
            <a:ext cx="2859739" cy="1325563"/>
          </a:xfrm>
        </p:spPr>
        <p:txBody>
          <a:bodyPr/>
          <a:lstStyle/>
          <a:p>
            <a:pPr algn="ctr"/>
            <a:r>
              <a:rPr lang="en-US" dirty="0"/>
              <a:t>Parallelism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9C31408-7954-47D9-8028-C462B99E3971}"/>
              </a:ext>
            </a:extLst>
          </p:cNvPr>
          <p:cNvCxnSpPr>
            <a:cxnSpLocks/>
          </p:cNvCxnSpPr>
          <p:nvPr/>
        </p:nvCxnSpPr>
        <p:spPr>
          <a:xfrm>
            <a:off x="4765934" y="358289"/>
            <a:ext cx="0" cy="852256"/>
          </a:xfrm>
          <a:prstGeom prst="line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8F492398-BF53-4AF1-A171-567351216DC0}"/>
              </a:ext>
            </a:extLst>
          </p:cNvPr>
          <p:cNvCxnSpPr>
            <a:cxnSpLocks/>
          </p:cNvCxnSpPr>
          <p:nvPr/>
        </p:nvCxnSpPr>
        <p:spPr>
          <a:xfrm>
            <a:off x="5450541" y="2967318"/>
            <a:ext cx="129091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CC0D108-86F3-4E93-AD89-69116D9E6A1C}"/>
              </a:ext>
            </a:extLst>
          </p:cNvPr>
          <p:cNvCxnSpPr>
            <a:cxnSpLocks/>
          </p:cNvCxnSpPr>
          <p:nvPr/>
        </p:nvCxnSpPr>
        <p:spPr>
          <a:xfrm>
            <a:off x="9269506" y="2877670"/>
            <a:ext cx="105783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0556D7E-8F45-4336-8FD9-5C1C692FF2EC}"/>
              </a:ext>
            </a:extLst>
          </p:cNvPr>
          <p:cNvCxnSpPr>
            <a:cxnSpLocks/>
          </p:cNvCxnSpPr>
          <p:nvPr/>
        </p:nvCxnSpPr>
        <p:spPr>
          <a:xfrm>
            <a:off x="3272118" y="4105840"/>
            <a:ext cx="95025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6453EEB-FB2B-4BE3-A0BF-4F902AA7969F}"/>
              </a:ext>
            </a:extLst>
          </p:cNvPr>
          <p:cNvCxnSpPr>
            <a:cxnSpLocks/>
          </p:cNvCxnSpPr>
          <p:nvPr/>
        </p:nvCxnSpPr>
        <p:spPr>
          <a:xfrm>
            <a:off x="5795683" y="4105840"/>
            <a:ext cx="337521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A9D830C-A08D-4E37-AC21-E690A4FD3CCD}"/>
              </a:ext>
            </a:extLst>
          </p:cNvPr>
          <p:cNvCxnSpPr>
            <a:cxnSpLocks/>
          </p:cNvCxnSpPr>
          <p:nvPr/>
        </p:nvCxnSpPr>
        <p:spPr>
          <a:xfrm>
            <a:off x="10327342" y="4105840"/>
            <a:ext cx="145228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FC90DD2-E589-49B2-BE99-E552B1338133}"/>
              </a:ext>
            </a:extLst>
          </p:cNvPr>
          <p:cNvCxnSpPr>
            <a:cxnSpLocks/>
          </p:cNvCxnSpPr>
          <p:nvPr/>
        </p:nvCxnSpPr>
        <p:spPr>
          <a:xfrm>
            <a:off x="4401671" y="4751294"/>
            <a:ext cx="129091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8108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C98843D-363B-4135-8946-E84193037A98}"/>
              </a:ext>
            </a:extLst>
          </p:cNvPr>
          <p:cNvGrpSpPr/>
          <p:nvPr/>
        </p:nvGrpSpPr>
        <p:grpSpPr>
          <a:xfrm>
            <a:off x="2164811" y="3075057"/>
            <a:ext cx="1438920" cy="707886"/>
            <a:chOff x="372961" y="5990032"/>
            <a:chExt cx="1438920" cy="70788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D6EE365-1CAB-4ED6-8456-350DC7692BB0}"/>
                </a:ext>
              </a:extLst>
            </p:cNvPr>
            <p:cNvSpPr txBox="1"/>
            <p:nvPr/>
          </p:nvSpPr>
          <p:spPr>
            <a:xfrm>
              <a:off x="372961" y="5990032"/>
              <a:ext cx="143892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GIL.py</a:t>
              </a:r>
              <a:endParaRPr lang="lt-LT" sz="4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1004B5DE-549F-4AA2-AB14-1197B6609DA3}"/>
                </a:ext>
              </a:extLst>
            </p:cNvPr>
            <p:cNvCxnSpPr>
              <a:cxnSpLocks/>
            </p:cNvCxnSpPr>
            <p:nvPr/>
          </p:nvCxnSpPr>
          <p:spPr>
            <a:xfrm>
              <a:off x="383054" y="5990032"/>
              <a:ext cx="0" cy="707886"/>
            </a:xfrm>
            <a:prstGeom prst="line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  <p:pic>
        <p:nvPicPr>
          <p:cNvPr id="42" name="Picture Placeholder 8">
            <a:extLst>
              <a:ext uri="{FF2B5EF4-FFF2-40B4-BE49-F238E27FC236}">
                <a16:creationId xmlns:a16="http://schemas.microsoft.com/office/drawing/2014/main" id="{F2E6C374-9CF0-4753-B153-D8F95C41CBE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48" r="21948"/>
          <a:stretch/>
        </p:blipFill>
        <p:spPr>
          <a:xfrm>
            <a:off x="5697281" y="838731"/>
            <a:ext cx="5167096" cy="5180538"/>
          </a:xfrm>
        </p:spPr>
      </p:pic>
    </p:spTree>
    <p:extLst>
      <p:ext uri="{BB962C8B-B14F-4D97-AF65-F5344CB8AC3E}">
        <p14:creationId xmlns:p14="http://schemas.microsoft.com/office/powerpoint/2010/main" val="2015493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E4D89667-6773-4C15-80AD-41CC2CA1A64E}"/>
              </a:ext>
            </a:extLst>
          </p:cNvPr>
          <p:cNvGrpSpPr/>
          <p:nvPr/>
        </p:nvGrpSpPr>
        <p:grpSpPr>
          <a:xfrm>
            <a:off x="6122894" y="1562312"/>
            <a:ext cx="5916706" cy="3623916"/>
            <a:chOff x="6096000" y="546343"/>
            <a:chExt cx="5709920" cy="3623916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967692DC-5C8D-4254-9501-8589D812A2D0}"/>
                </a:ext>
              </a:extLst>
            </p:cNvPr>
            <p:cNvCxnSpPr>
              <a:cxnSpLocks/>
            </p:cNvCxnSpPr>
            <p:nvPr/>
          </p:nvCxnSpPr>
          <p:spPr>
            <a:xfrm>
              <a:off x="6103093" y="584663"/>
              <a:ext cx="0" cy="531864"/>
            </a:xfrm>
            <a:prstGeom prst="line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AF4E125C-70BB-4E4D-A895-87081F3AD1A5}"/>
                </a:ext>
              </a:extLst>
            </p:cNvPr>
            <p:cNvGrpSpPr/>
            <p:nvPr/>
          </p:nvGrpSpPr>
          <p:grpSpPr>
            <a:xfrm>
              <a:off x="6096000" y="546343"/>
              <a:ext cx="5709920" cy="3623916"/>
              <a:chOff x="6096000" y="546343"/>
              <a:chExt cx="5709920" cy="3623916"/>
            </a:xfrm>
          </p:grpSpPr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A7E863C2-07C2-4B9A-A6EB-53D91DC16565}"/>
                  </a:ext>
                </a:extLst>
              </p:cNvPr>
              <p:cNvSpPr/>
              <p:nvPr/>
            </p:nvSpPr>
            <p:spPr>
              <a:xfrm>
                <a:off x="6096000" y="546343"/>
                <a:ext cx="5597452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3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In Python everything is an object:</a:t>
                </a:r>
              </a:p>
            </p:txBody>
          </p:sp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63B9749-5D41-4556-8F0B-743916A3D496}"/>
                  </a:ext>
                </a:extLst>
              </p:cNvPr>
              <p:cNvSpPr txBox="1"/>
              <p:nvPr/>
            </p:nvSpPr>
            <p:spPr>
              <a:xfrm>
                <a:off x="6103093" y="1169438"/>
                <a:ext cx="5702827" cy="30008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l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accent1">
                        <a:lumMod val="50000"/>
                      </a:schemeClr>
                    </a:solidFill>
                  </a:rPr>
                  <a:t>Python/cpython/include/object.h</a:t>
                </a:r>
                <a:endParaRPr lang="en-US" sz="5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Python Object:</a:t>
                </a:r>
              </a:p>
              <a:p>
                <a:pPr marL="742950" lvl="1" indent="-285750">
                  <a:buFont typeface="Wingdings" panose="05000000000000000000" pitchFamily="2" charset="2"/>
                  <a:buChar char="Ø"/>
                </a:pPr>
                <a:r>
                  <a:rPr lang="en-US" dirty="0"/>
                  <a:t>Object Type</a:t>
                </a:r>
              </a:p>
              <a:p>
                <a:pPr marL="742950" lvl="1" indent="-285750">
                  <a:buFont typeface="Wingdings" panose="05000000000000000000" pitchFamily="2" charset="2"/>
                  <a:buChar char="Ø"/>
                </a:pPr>
                <a:r>
                  <a:rPr lang="en-US" dirty="0">
                    <a:solidFill>
                      <a:srgbClr val="FF0000"/>
                    </a:solidFill>
                  </a:rPr>
                  <a:t>Ignore:</a:t>
                </a:r>
                <a:r>
                  <a:rPr lang="en-US" dirty="0"/>
                  <a:t> _PyObject_HEAD_EXTRA</a:t>
                </a:r>
              </a:p>
              <a:p>
                <a:pPr marL="742950" lvl="1" indent="-285750">
                  <a:buFont typeface="Wingdings" panose="05000000000000000000" pitchFamily="2" charset="2"/>
                  <a:buChar char="Ø"/>
                </a:pPr>
                <a:r>
                  <a:rPr lang="en-US" dirty="0"/>
                  <a:t>Ob_refcnt</a:t>
                </a:r>
              </a:p>
              <a:p>
                <a:pPr marL="1200150" lvl="2" indent="-285750">
                  <a:buFont typeface="Wingdings" panose="05000000000000000000" pitchFamily="2" charset="2"/>
                  <a:buChar char="§"/>
                </a:pPr>
                <a:r>
                  <a:rPr lang="en-US" dirty="0"/>
                  <a:t>Object Reference Counter</a:t>
                </a:r>
              </a:p>
              <a:p>
                <a:pPr marL="1200150" lvl="2" indent="-285750">
                  <a:buFont typeface="Wingdings" panose="05000000000000000000" pitchFamily="2" charset="2"/>
                  <a:buChar char="§"/>
                </a:pPr>
                <a:r>
                  <a:rPr lang="en-US" dirty="0"/>
                  <a:t>When it reaches zero the Object is released</a:t>
                </a:r>
              </a:p>
              <a:p>
                <a:pPr marL="1200150" lvl="2" indent="-285750">
                  <a:buFont typeface="Wingdings" panose="05000000000000000000" pitchFamily="2" charset="2"/>
                  <a:buChar char="§"/>
                </a:pPr>
                <a:r>
                  <a:rPr lang="en-US" dirty="0"/>
                  <a:t>Needs Protection from race conditions:</a:t>
                </a:r>
              </a:p>
              <a:p>
                <a:pPr marL="1657350" lvl="3" indent="-285750">
                  <a:buFont typeface="Wingdings" panose="05000000000000000000" pitchFamily="2" charset="2"/>
                  <a:buChar char="q"/>
                </a:pPr>
                <a:r>
                  <a:rPr lang="en-US" dirty="0"/>
                  <a:t>Memory leakage</a:t>
                </a:r>
              </a:p>
              <a:p>
                <a:pPr marL="1657350" lvl="3" indent="-285750">
                  <a:buFont typeface="Wingdings" panose="05000000000000000000" pitchFamily="2" charset="2"/>
                  <a:buChar char="q"/>
                </a:pPr>
                <a:r>
                  <a:rPr lang="en-US" dirty="0"/>
                  <a:t>Early Release </a:t>
                </a:r>
                <a:r>
                  <a:rPr lang="en-US" b="1" dirty="0">
                    <a:solidFill>
                      <a:srgbClr val="FF0000"/>
                    </a:solidFill>
                  </a:rPr>
                  <a:t>DANGEROUS</a:t>
                </a:r>
                <a:endParaRPr lang="en-US" dirty="0"/>
              </a:p>
            </p:txBody>
          </p:sp>
        </p:grp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131E0F57-46CD-4598-9466-CD470E8898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101" y="1194757"/>
            <a:ext cx="5271522" cy="184331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DB0DC8F-638D-4EB3-BACF-9532CE3EAA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0604" y="3819933"/>
            <a:ext cx="2715960" cy="233978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E71BB11-FE5E-4B36-ABC5-B8773E78AA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101" y="3310539"/>
            <a:ext cx="3018216" cy="1374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923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FFFF00">
            <a:alpha val="21000"/>
          </a:srgbClr>
        </a:solidFill>
        <a:ln>
          <a:solidFill>
            <a:schemeClr val="accent4"/>
          </a:solidFill>
        </a:ln>
      </a:spPr>
      <a:bodyPr rtlCol="0" anchor="ctr"/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Depression Slides</Template>
  <TotalTime>1730</TotalTime>
  <Words>1012</Words>
  <Application>Microsoft Office PowerPoint</Application>
  <PresentationFormat>Widescreen</PresentationFormat>
  <Paragraphs>171</Paragraphs>
  <Slides>31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4" baseType="lpstr">
      <vt:lpstr>Arial</vt:lpstr>
      <vt:lpstr>Calibri</vt:lpstr>
      <vt:lpstr>Calibri Light</vt:lpstr>
      <vt:lpstr>Cento</vt:lpstr>
      <vt:lpstr>Consolas</vt:lpstr>
      <vt:lpstr>Courier New</vt:lpstr>
      <vt:lpstr>Helvetica</vt:lpstr>
      <vt:lpstr>Open Sans</vt:lpstr>
      <vt:lpstr>Open Sans Light</vt:lpstr>
      <vt:lpstr>Roboto</vt:lpstr>
      <vt:lpstr>TimesNewRomanPSMT</vt:lpstr>
      <vt:lpstr>Wingdings</vt:lpstr>
      <vt:lpstr>Office Theme</vt:lpstr>
      <vt:lpstr>In-Depth Analysis &amp; Comparison of Parallelism Techniques in Python &amp; Go </vt:lpstr>
      <vt:lpstr>PowerPoint Presentation</vt:lpstr>
      <vt:lpstr>PowerPoint Presentation</vt:lpstr>
      <vt:lpstr>Interpreted vs Compiled</vt:lpstr>
      <vt:lpstr>Sequential</vt:lpstr>
      <vt:lpstr>Concurrent</vt:lpstr>
      <vt:lpstr>Parallelism</vt:lpstr>
      <vt:lpstr>PowerPoint Presentation</vt:lpstr>
      <vt:lpstr>PowerPoint Presentation</vt:lpstr>
      <vt:lpstr>Python Global Interpreter Lock 🔒 GIL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Faculty of Engineering - Cairo University Communication and Computer Engineering (CCE-C) Fall 2021 - Seminar II (CCEN380)</dc:title>
  <dc:creator>Ziad Mohamed</dc:creator>
  <cp:lastModifiedBy>Ziad Mohamed</cp:lastModifiedBy>
  <cp:revision>95</cp:revision>
  <dcterms:created xsi:type="dcterms:W3CDTF">2021-11-15T05:16:30Z</dcterms:created>
  <dcterms:modified xsi:type="dcterms:W3CDTF">2022-04-30T19:28:36Z</dcterms:modified>
</cp:coreProperties>
</file>